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86" r:id="rId2"/>
    <p:sldId id="257" r:id="rId3"/>
    <p:sldId id="338"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15" r:id="rId19"/>
    <p:sldId id="316" r:id="rId20"/>
    <p:sldId id="320" r:id="rId21"/>
    <p:sldId id="321" r:id="rId22"/>
    <p:sldId id="301" r:id="rId23"/>
    <p:sldId id="341" r:id="rId24"/>
    <p:sldId id="302" r:id="rId25"/>
    <p:sldId id="303" r:id="rId26"/>
    <p:sldId id="304" r:id="rId27"/>
    <p:sldId id="305" r:id="rId28"/>
    <p:sldId id="339" r:id="rId29"/>
    <p:sldId id="340"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21489F"/>
    <a:srgbClr val="202CA0"/>
    <a:srgbClr val="055CBB"/>
    <a:srgbClr val="043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130" y="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2.wmf"/><Relationship Id="rId1" Type="http://schemas.openxmlformats.org/officeDocument/2006/relationships/image" Target="../media/image58.wmf"/><Relationship Id="rId5" Type="http://schemas.openxmlformats.org/officeDocument/2006/relationships/image" Target="../media/image61.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69.wmf"/><Relationship Id="rId4"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41.wmf"/><Relationship Id="rId4"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F3D51-9FC8-4135-B540-862B66ECDA55}" type="datetimeFigureOut">
              <a:rPr lang="zh-TW" altLang="en-US" smtClean="0"/>
              <a:pPr/>
              <a:t>2023/10/27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86482-A6FF-4616-848D-540776512713}" type="slidenum">
              <a:rPr lang="zh-TW" altLang="en-US" smtClean="0"/>
              <a:pPr/>
              <a:t>‹#›</a:t>
            </a:fld>
            <a:endParaRPr lang="zh-TW" altLang="en-US"/>
          </a:p>
        </p:txBody>
      </p:sp>
    </p:spTree>
    <p:extLst>
      <p:ext uri="{BB962C8B-B14F-4D97-AF65-F5344CB8AC3E}">
        <p14:creationId xmlns:p14="http://schemas.microsoft.com/office/powerpoint/2010/main" val="2941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4086482-A6FF-4616-848D-540776512713}" type="slidenum">
              <a:rPr lang="zh-TW" altLang="en-US" smtClean="0"/>
              <a:pPr/>
              <a:t>7</a:t>
            </a:fld>
            <a:endParaRPr lang="zh-TW" altLang="en-US"/>
          </a:p>
        </p:txBody>
      </p:sp>
    </p:spTree>
    <p:extLst>
      <p:ext uri="{BB962C8B-B14F-4D97-AF65-F5344CB8AC3E}">
        <p14:creationId xmlns:p14="http://schemas.microsoft.com/office/powerpoint/2010/main" val="50061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4086482-A6FF-4616-848D-540776512713}" type="slidenum">
              <a:rPr lang="zh-TW" altLang="en-US" smtClean="0"/>
              <a:pPr/>
              <a:t>13</a:t>
            </a:fld>
            <a:endParaRPr lang="zh-TW" altLang="en-US"/>
          </a:p>
        </p:txBody>
      </p:sp>
    </p:spTree>
    <p:extLst>
      <p:ext uri="{BB962C8B-B14F-4D97-AF65-F5344CB8AC3E}">
        <p14:creationId xmlns:p14="http://schemas.microsoft.com/office/powerpoint/2010/main" val="121261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 name="Group 2"/>
          <p:cNvGrpSpPr>
            <a:grpSpLocks/>
          </p:cNvGrpSpPr>
          <p:nvPr/>
        </p:nvGrpSpPr>
        <p:grpSpPr bwMode="auto">
          <a:xfrm>
            <a:off x="-3175" y="0"/>
            <a:ext cx="9147175" cy="6867525"/>
            <a:chOff x="-2" y="0"/>
            <a:chExt cx="5762" cy="4326"/>
          </a:xfrm>
        </p:grpSpPr>
        <p:grpSp>
          <p:nvGrpSpPr>
            <p:cNvPr id="3" name="Group 3"/>
            <p:cNvGrpSpPr>
              <a:grpSpLocks/>
            </p:cNvGrpSpPr>
            <p:nvPr userDrawn="1"/>
          </p:nvGrpSpPr>
          <p:grpSpPr bwMode="auto">
            <a:xfrm>
              <a:off x="-2" y="0"/>
              <a:ext cx="5712" cy="4326"/>
              <a:chOff x="-2" y="0"/>
              <a:chExt cx="5712" cy="4326"/>
            </a:xfrm>
          </p:grpSpPr>
          <p:sp>
            <p:nvSpPr>
              <p:cNvPr id="4100"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1"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2"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3"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4"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5"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6"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7"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8"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9"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0"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1"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2"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3"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4"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5"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6"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7"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8"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9"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0"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1"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2"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3"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4"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5"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6"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7"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8"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9"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0"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1"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2"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3"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4"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5"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6"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7"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8"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9"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0"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1"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2"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3"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4"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5"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6"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7"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8"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9"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0"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1"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2"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3"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4"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5"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6"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7"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8"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9"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endParaRPr lang="zh-TW" altLang="en-US"/>
              </a:p>
            </p:txBody>
          </p:sp>
        </p:grpSp>
        <p:sp>
          <p:nvSpPr>
            <p:cNvPr id="4160"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endParaRPr lang="zh-TW" altLang="en-US"/>
            </a:p>
          </p:txBody>
        </p:sp>
        <p:sp>
          <p:nvSpPr>
            <p:cNvPr id="4161"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endParaRPr lang="zh-TW" altLang="en-US"/>
            </a:p>
          </p:txBody>
        </p:sp>
      </p:grpSp>
      <p:sp>
        <p:nvSpPr>
          <p:cNvPr id="4162"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endParaRPr lang="zh-TW" altLang="zh-TW"/>
          </a:p>
        </p:txBody>
      </p:sp>
      <p:sp>
        <p:nvSpPr>
          <p:cNvPr id="4163" name="Rectangle 67"/>
          <p:cNvSpPr>
            <a:spLocks noGrp="1" noChangeArrowheads="1"/>
          </p:cNvSpPr>
          <p:nvPr>
            <p:ph type="ctrTitle" sz="quarter"/>
          </p:nvPr>
        </p:nvSpPr>
        <p:spPr>
          <a:xfrm>
            <a:off x="779463" y="1096963"/>
            <a:ext cx="7678737" cy="1431925"/>
          </a:xfrm>
        </p:spPr>
        <p:txBody>
          <a:bodyPr/>
          <a:lstStyle>
            <a:lvl1pPr algn="r">
              <a:defRPr/>
            </a:lvl1pPr>
          </a:lstStyle>
          <a:p>
            <a:r>
              <a:rPr lang="zh-TW" altLang="en-US"/>
              <a:t>按一下以編輯母片標題樣式</a:t>
            </a:r>
          </a:p>
        </p:txBody>
      </p:sp>
      <p:sp>
        <p:nvSpPr>
          <p:cNvPr id="416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zh-TW" altLang="en-US"/>
              <a:t>按一下以編輯母片副標題樣式</a:t>
            </a:r>
          </a:p>
        </p:txBody>
      </p:sp>
      <p:sp>
        <p:nvSpPr>
          <p:cNvPr id="4165" name="Rectangle 69"/>
          <p:cNvSpPr>
            <a:spLocks noGrp="1" noChangeArrowheads="1"/>
          </p:cNvSpPr>
          <p:nvPr>
            <p:ph type="dt" sz="quarter" idx="2"/>
          </p:nvPr>
        </p:nvSpPr>
        <p:spPr>
          <a:xfrm>
            <a:off x="685800" y="6248400"/>
            <a:ext cx="1905000" cy="457200"/>
          </a:xfrm>
        </p:spPr>
        <p:txBody>
          <a:bodyPr/>
          <a:lstStyle>
            <a:lvl1pPr>
              <a:defRPr/>
            </a:lvl1pPr>
          </a:lstStyle>
          <a:p>
            <a:fld id="{5BBEAD13-0566-4C6C-97E7-55F17F24B09F}" type="datetimeFigureOut">
              <a:rPr lang="zh-TW" altLang="en-US" smtClean="0"/>
              <a:pPr/>
              <a:t>2023/10/27</a:t>
            </a:fld>
            <a:endParaRPr lang="zh-TW" altLang="en-US"/>
          </a:p>
        </p:txBody>
      </p:sp>
      <p:sp>
        <p:nvSpPr>
          <p:cNvPr id="4166" name="Rectangle 70"/>
          <p:cNvSpPr>
            <a:spLocks noGrp="1" noChangeArrowheads="1"/>
          </p:cNvSpPr>
          <p:nvPr>
            <p:ph type="ftr" sz="quarter" idx="3"/>
          </p:nvPr>
        </p:nvSpPr>
        <p:spPr>
          <a:xfrm>
            <a:off x="3124200" y="6248400"/>
            <a:ext cx="2895600" cy="457200"/>
          </a:xfrm>
        </p:spPr>
        <p:txBody>
          <a:bodyPr/>
          <a:lstStyle>
            <a:lvl1pPr>
              <a:defRPr/>
            </a:lvl1pPr>
          </a:lstStyle>
          <a:p>
            <a:endParaRPr lang="zh-TW" altLang="en-US"/>
          </a:p>
        </p:txBody>
      </p:sp>
      <p:sp>
        <p:nvSpPr>
          <p:cNvPr id="4167" name="Rectangle 71"/>
          <p:cNvSpPr>
            <a:spLocks noGrp="1" noChangeArrowheads="1"/>
          </p:cNvSpPr>
          <p:nvPr>
            <p:ph type="sldNum" sz="quarter" idx="4"/>
          </p:nvPr>
        </p:nvSpPr>
        <p:spPr>
          <a:xfrm>
            <a:off x="6553200" y="6248400"/>
            <a:ext cx="1905000" cy="457200"/>
          </a:xfrm>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94525" y="192088"/>
            <a:ext cx="2039938" cy="59039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71538" y="192088"/>
            <a:ext cx="5970587" cy="59039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7175" cy="6867525"/>
            <a:chOff x="0" y="0"/>
            <a:chExt cx="5762" cy="4326"/>
          </a:xfrm>
        </p:grpSpPr>
        <p:sp>
          <p:nvSpPr>
            <p:cNvPr id="3075"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6"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7"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8"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9"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0"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1"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2"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3"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4"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5"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6"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7"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8"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9"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0"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1"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2"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3"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4"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5"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6"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7"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8"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9"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0"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1"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2"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3"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4"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5"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6"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7"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8"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9"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0"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1"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2"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3"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4"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5"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6"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7"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8"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9"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0"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1"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2"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3"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4"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5"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6"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7"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8"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9"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0"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1"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2"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3"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4"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5"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endParaRPr lang="zh-TW" altLang="en-US"/>
            </a:p>
          </p:txBody>
        </p:sp>
        <p:sp>
          <p:nvSpPr>
            <p:cNvPr id="3136"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endParaRPr lang="zh-TW" altLang="en-US"/>
            </a:p>
          </p:txBody>
        </p:sp>
      </p:grpSp>
      <p:sp>
        <p:nvSpPr>
          <p:cNvPr id="3137"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zh-TW" altLang="en-US"/>
              <a:t>按一下以編輯母片標題樣式</a:t>
            </a:r>
          </a:p>
        </p:txBody>
      </p:sp>
      <p:sp>
        <p:nvSpPr>
          <p:cNvPr id="313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139"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fld id="{5BBEAD13-0566-4C6C-97E7-55F17F24B09F}" type="datetimeFigureOut">
              <a:rPr lang="zh-TW" altLang="en-US" smtClean="0"/>
              <a:pPr/>
              <a:t>2023/10/27</a:t>
            </a:fld>
            <a:endParaRPr lang="zh-TW" altLang="en-US"/>
          </a:p>
        </p:txBody>
      </p:sp>
      <p:sp>
        <p:nvSpPr>
          <p:cNvPr id="3140"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zh-TW" altLang="en-US"/>
          </a:p>
        </p:txBody>
      </p:sp>
      <p:sp>
        <p:nvSpPr>
          <p:cNvPr id="3141"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Verdana" pitchFamily="34" charset="0"/>
          <a:ea typeface="新細明體" charset="-120"/>
        </a:defRPr>
      </a:lvl2pPr>
      <a:lvl3pPr algn="l" rtl="0" eaLnBrk="1" fontAlgn="base" hangingPunct="1">
        <a:spcBef>
          <a:spcPct val="0"/>
        </a:spcBef>
        <a:spcAft>
          <a:spcPct val="0"/>
        </a:spcAft>
        <a:defRPr kumimoji="1" sz="4400">
          <a:solidFill>
            <a:schemeClr val="tx2"/>
          </a:solidFill>
          <a:latin typeface="Verdana" pitchFamily="34" charset="0"/>
          <a:ea typeface="新細明體" charset="-120"/>
        </a:defRPr>
      </a:lvl3pPr>
      <a:lvl4pPr algn="l" rtl="0" eaLnBrk="1" fontAlgn="base" hangingPunct="1">
        <a:spcBef>
          <a:spcPct val="0"/>
        </a:spcBef>
        <a:spcAft>
          <a:spcPct val="0"/>
        </a:spcAft>
        <a:defRPr kumimoji="1" sz="4400">
          <a:solidFill>
            <a:schemeClr val="tx2"/>
          </a:solidFill>
          <a:latin typeface="Verdana" pitchFamily="34" charset="0"/>
          <a:ea typeface="新細明體" charset="-120"/>
        </a:defRPr>
      </a:lvl4pPr>
      <a:lvl5pPr algn="l" rtl="0" eaLnBrk="1" fontAlgn="base" hangingPunct="1">
        <a:spcBef>
          <a:spcPct val="0"/>
        </a:spcBef>
        <a:spcAft>
          <a:spcPct val="0"/>
        </a:spcAft>
        <a:defRPr kumimoji="1" sz="4400">
          <a:solidFill>
            <a:schemeClr val="tx2"/>
          </a:solidFill>
          <a:latin typeface="Verdana" pitchFamily="34" charset="0"/>
          <a:ea typeface="新細明體" charset="-120"/>
        </a:defRPr>
      </a:lvl5pPr>
      <a:lvl6pPr marL="457200" algn="l" rtl="0" eaLnBrk="1" fontAlgn="base" hangingPunct="1">
        <a:spcBef>
          <a:spcPct val="0"/>
        </a:spcBef>
        <a:spcAft>
          <a:spcPct val="0"/>
        </a:spcAft>
        <a:defRPr kumimoji="1" sz="4400">
          <a:solidFill>
            <a:schemeClr val="tx2"/>
          </a:solidFill>
          <a:latin typeface="Verdana" pitchFamily="34" charset="0"/>
          <a:ea typeface="新細明體" charset="-120"/>
        </a:defRPr>
      </a:lvl6pPr>
      <a:lvl7pPr marL="914400" algn="l" rtl="0" eaLnBrk="1" fontAlgn="base" hangingPunct="1">
        <a:spcBef>
          <a:spcPct val="0"/>
        </a:spcBef>
        <a:spcAft>
          <a:spcPct val="0"/>
        </a:spcAft>
        <a:defRPr kumimoji="1" sz="4400">
          <a:solidFill>
            <a:schemeClr val="tx2"/>
          </a:solidFill>
          <a:latin typeface="Verdana" pitchFamily="34" charset="0"/>
          <a:ea typeface="新細明體" charset="-120"/>
        </a:defRPr>
      </a:lvl7pPr>
      <a:lvl8pPr marL="1371600" algn="l" rtl="0" eaLnBrk="1" fontAlgn="base" hangingPunct="1">
        <a:spcBef>
          <a:spcPct val="0"/>
        </a:spcBef>
        <a:spcAft>
          <a:spcPct val="0"/>
        </a:spcAft>
        <a:defRPr kumimoji="1" sz="4400">
          <a:solidFill>
            <a:schemeClr val="tx2"/>
          </a:solidFill>
          <a:latin typeface="Verdana" pitchFamily="34" charset="0"/>
          <a:ea typeface="新細明體" charset="-120"/>
        </a:defRPr>
      </a:lvl8pPr>
      <a:lvl9pPr marL="1828800" algn="l" rtl="0" eaLnBrk="1" fontAlgn="base" hangingPunct="1">
        <a:spcBef>
          <a:spcPct val="0"/>
        </a:spcBef>
        <a:spcAft>
          <a:spcPct val="0"/>
        </a:spcAft>
        <a:defRPr kumimoji="1" sz="4400">
          <a:solidFill>
            <a:schemeClr val="tx2"/>
          </a:solidFill>
          <a:latin typeface="Verdana" pitchFamily="34" charset="0"/>
          <a:ea typeface="新細明體" charset="-120"/>
        </a:defRPr>
      </a:lvl9pPr>
    </p:titleStyle>
    <p:bodyStyle>
      <a:lvl1pPr marL="342900" indent="-342900" algn="l" rtl="0" eaLnBrk="1" fontAlgn="base" hangingPunct="1">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5.bin"/><Relationship Id="rId14" Type="http://schemas.openxmlformats.org/officeDocument/2006/relationships/image" Target="../media/image30.wmf"/></Relationships>
</file>

<file path=ppt/slides/_rels/slide18.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2.bin"/><Relationship Id="rId1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1.bin"/><Relationship Id="rId18" Type="http://schemas.openxmlformats.org/officeDocument/2006/relationships/image" Target="../media/image44.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1.wmf"/><Relationship Id="rId17"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9.bin"/><Relationship Id="rId14" Type="http://schemas.openxmlformats.org/officeDocument/2006/relationships/image" Target="../media/image4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7.bin"/><Relationship Id="rId14" Type="http://schemas.openxmlformats.org/officeDocument/2006/relationships/image" Target="../media/image50.wmf"/></Relationships>
</file>

<file path=ppt/slides/_rels/slide2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2.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3.bin"/><Relationship Id="rId14" Type="http://schemas.openxmlformats.org/officeDocument/2006/relationships/image" Target="../media/image56.wmf"/></Relationships>
</file>

<file path=ppt/slides/_rels/slide2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2.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0.wmf"/><Relationship Id="rId4" Type="http://schemas.openxmlformats.org/officeDocument/2006/relationships/image" Target="../media/image58.wmf"/><Relationship Id="rId9" Type="http://schemas.openxmlformats.org/officeDocument/2006/relationships/oleObject" Target="../embeddings/oleObject6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wmf"/><Relationship Id="rId5" Type="http://schemas.openxmlformats.org/officeDocument/2006/relationships/oleObject" Target="../embeddings/oleObject63.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7.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68.wmf"/><Relationship Id="rId4" Type="http://schemas.openxmlformats.org/officeDocument/2006/relationships/image" Target="../media/image66.wmf"/><Relationship Id="rId9" Type="http://schemas.openxmlformats.org/officeDocument/2006/relationships/oleObject" Target="../embeddings/oleObject69.bin"/></Relationships>
</file>

<file path=ppt/slides/_rels/slide2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8.wmf"/><Relationship Id="rId5" Type="http://schemas.openxmlformats.org/officeDocument/2006/relationships/oleObject" Target="../embeddings/oleObject72.bin"/><Relationship Id="rId10" Type="http://schemas.openxmlformats.org/officeDocument/2006/relationships/image" Target="../media/image70.wmf"/><Relationship Id="rId4" Type="http://schemas.openxmlformats.org/officeDocument/2006/relationships/image" Target="../media/image41.wmf"/><Relationship Id="rId9"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sz="quarter"/>
          </p:nvPr>
        </p:nvSpPr>
        <p:spPr/>
        <p:txBody>
          <a:bodyPr/>
          <a:lstStyle/>
          <a:p>
            <a:endParaRPr lang="zh-TW" altLang="en-US" dirty="0"/>
          </a:p>
        </p:txBody>
      </p:sp>
      <p:sp>
        <p:nvSpPr>
          <p:cNvPr id="3" name="副標題 2"/>
          <p:cNvSpPr>
            <a:spLocks noGrp="1"/>
          </p:cNvSpPr>
          <p:nvPr>
            <p:ph type="subTitle" sz="quarter" idx="1"/>
          </p:nvPr>
        </p:nvSpPr>
        <p:spPr>
          <a:xfrm>
            <a:off x="683568" y="2852936"/>
            <a:ext cx="7704856" cy="3114675"/>
          </a:xfrm>
        </p:spPr>
        <p:txBody>
          <a:bodyPr/>
          <a:lstStyle/>
          <a:p>
            <a:r>
              <a:rPr lang="en-US" altLang="zh-TW" sz="3600" dirty="0" smtClean="0">
                <a:solidFill>
                  <a:srgbClr val="003366"/>
                </a:solidFill>
              </a:rPr>
              <a:t>Graph </a:t>
            </a:r>
            <a:r>
              <a:rPr lang="en-US" altLang="zh-TW" sz="3600" dirty="0">
                <a:solidFill>
                  <a:srgbClr val="003366"/>
                </a:solidFill>
              </a:rPr>
              <a:t>Partitioning</a:t>
            </a:r>
            <a:endParaRPr lang="zh-TW" altLang="en-US" sz="3600" dirty="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177463"/>
            <a:ext cx="8350895" cy="1446550"/>
          </a:xfrm>
        </p:spPr>
        <p:txBody>
          <a:bodyPr/>
          <a:lstStyle/>
          <a:p>
            <a:r>
              <a:rPr lang="en-US" altLang="zh-TW" dirty="0"/>
              <a:t>The Kernighan-Lin Algorithm</a:t>
            </a:r>
            <a:endParaRPr lang="zh-TW" altLang="en-US" dirty="0"/>
          </a:p>
        </p:txBody>
      </p:sp>
      <p:sp>
        <p:nvSpPr>
          <p:cNvPr id="5" name="內容版面配置區 4"/>
          <p:cNvSpPr>
            <a:spLocks noGrp="1"/>
          </p:cNvSpPr>
          <p:nvPr>
            <p:ph idx="1"/>
          </p:nvPr>
        </p:nvSpPr>
        <p:spPr>
          <a:xfrm>
            <a:off x="755575" y="1905000"/>
            <a:ext cx="8267775" cy="4191000"/>
          </a:xfrm>
        </p:spPr>
        <p:txBody>
          <a:bodyPr/>
          <a:lstStyle/>
          <a:p>
            <a:pPr lvl="0">
              <a:buNone/>
            </a:pPr>
            <a:r>
              <a:rPr lang="en-US" altLang="zh-TW" dirty="0">
                <a:latin typeface="+mj-lt"/>
              </a:rPr>
              <a:t>  </a:t>
            </a:r>
            <a:r>
              <a:rPr lang="en-US" altLang="zh-TW" sz="2400" dirty="0">
                <a:latin typeface="+mj-lt"/>
              </a:rPr>
              <a:t>We calculate how much the cut size between  the groups would change if we were to interchange </a:t>
            </a:r>
            <a:r>
              <a:rPr lang="en-US" altLang="zh-TW" sz="2400" dirty="0" err="1">
                <a:latin typeface="+mj-lt"/>
              </a:rPr>
              <a:t>i</a:t>
            </a:r>
            <a:r>
              <a:rPr lang="en-US" altLang="zh-TW" sz="2400" dirty="0">
                <a:latin typeface="+mj-lt"/>
              </a:rPr>
              <a:t> and j, so that each was placed in the other group.</a:t>
            </a:r>
          </a:p>
          <a:p>
            <a:pPr>
              <a:buNone/>
            </a:pPr>
            <a:r>
              <a:rPr lang="en-US" altLang="zh-TW" sz="2400" dirty="0">
                <a:latin typeface="+mj-lt"/>
              </a:rPr>
              <a:t>   </a:t>
            </a:r>
            <a:r>
              <a:rPr lang="en-US" altLang="zh-TW" sz="2400" b="1" dirty="0">
                <a:latin typeface="+mj-lt"/>
              </a:rPr>
              <a:t>2.</a:t>
            </a:r>
            <a:r>
              <a:rPr lang="en-US" altLang="zh-TW" sz="2400" dirty="0">
                <a:latin typeface="+mj-lt"/>
              </a:rPr>
              <a:t>The process is then repeated, but with the important restriction that each vertex in the network can only be moved once.</a:t>
            </a:r>
          </a:p>
          <a:p>
            <a:pPr>
              <a:buNone/>
            </a:pPr>
            <a:r>
              <a:rPr lang="en-US" altLang="zh-TW" sz="2400" dirty="0">
                <a:latin typeface="+mj-lt"/>
              </a:rPr>
              <a:t>   </a:t>
            </a:r>
            <a:r>
              <a:rPr lang="en-US" altLang="zh-TW" sz="2400" b="1" dirty="0">
                <a:latin typeface="+mj-lt"/>
              </a:rPr>
              <a:t>3.</a:t>
            </a:r>
            <a:r>
              <a:rPr lang="en-US" altLang="zh-TW" sz="2400" dirty="0">
                <a:latin typeface="+mj-lt"/>
              </a:rPr>
              <a:t>Swapping on each step that pair most decreases the number of edges between two groups until eventually there are no pairs left to be swapped.</a:t>
            </a:r>
            <a:endParaRPr lang="zh-TW" altLang="zh-TW" sz="2400" dirty="0">
              <a:latin typeface="+mj-lt"/>
            </a:endParaRPr>
          </a:p>
          <a:p>
            <a:pPr lvl="0">
              <a:buNone/>
            </a:pPr>
            <a:endParaRPr lang="zh-TW" altLang="zh-TW" sz="2400" dirty="0"/>
          </a:p>
          <a:p>
            <a:endParaRPr lang="zh-TW"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192088"/>
            <a:ext cx="8278887" cy="1431925"/>
          </a:xfrm>
        </p:spPr>
        <p:txBody>
          <a:bodyPr/>
          <a:lstStyle/>
          <a:p>
            <a:r>
              <a:rPr lang="en-US" altLang="zh-TW" dirty="0"/>
              <a:t>The Kernighan-Lin Algorithm</a:t>
            </a:r>
            <a:endParaRPr lang="zh-TW" altLang="en-US" dirty="0"/>
          </a:p>
        </p:txBody>
      </p:sp>
      <p:sp>
        <p:nvSpPr>
          <p:cNvPr id="11" name="內容版面配置區 10"/>
          <p:cNvSpPr>
            <a:spLocks noGrp="1"/>
          </p:cNvSpPr>
          <p:nvPr>
            <p:ph idx="1"/>
          </p:nvPr>
        </p:nvSpPr>
        <p:spPr>
          <a:xfrm>
            <a:off x="323528" y="1905000"/>
            <a:ext cx="8568952" cy="4191000"/>
          </a:xfrm>
        </p:spPr>
        <p:txBody>
          <a:bodyPr/>
          <a:lstStyle/>
          <a:p>
            <a:pPr marL="342000">
              <a:buNone/>
            </a:pPr>
            <a:r>
              <a:rPr lang="en-US" altLang="zh-TW" sz="2600" dirty="0"/>
              <a:t>   </a:t>
            </a:r>
          </a:p>
          <a:p>
            <a:pPr marL="342000">
              <a:buNone/>
            </a:pPr>
            <a:endParaRPr lang="en-US" altLang="zh-TW" sz="2600" dirty="0"/>
          </a:p>
          <a:p>
            <a:pPr marL="342000">
              <a:buNone/>
            </a:pPr>
            <a:endParaRPr lang="en-US" altLang="zh-TW" sz="2600" dirty="0"/>
          </a:p>
          <a:p>
            <a:pPr marL="342000">
              <a:buNone/>
            </a:pPr>
            <a:endParaRPr lang="en-US" altLang="zh-TW" sz="2600" dirty="0"/>
          </a:p>
          <a:p>
            <a:pPr marL="342000">
              <a:buNone/>
            </a:pPr>
            <a:endParaRPr lang="en-US" altLang="zh-TW" sz="2600" dirty="0"/>
          </a:p>
          <a:p>
            <a:pPr marL="342000">
              <a:buNone/>
            </a:pPr>
            <a:r>
              <a:rPr lang="en-US" altLang="zh-TW" sz="2600" dirty="0"/>
              <a:t>        The algorithm starts with any division of the vertices of a network into two groups(shaded) and then search for pairs of vertices(pair highlighted), whose interchange would reduce the cut size between groups. </a:t>
            </a:r>
          </a:p>
          <a:p>
            <a:endParaRPr lang="en-US" altLang="zh-TW" sz="2600" dirty="0"/>
          </a:p>
          <a:p>
            <a:pPr>
              <a:buNone/>
            </a:pPr>
            <a:endParaRPr lang="en-US" altLang="zh-TW" sz="2600" dirty="0"/>
          </a:p>
          <a:p>
            <a:pPr>
              <a:buNone/>
            </a:pPr>
            <a:endParaRPr lang="en-US" altLang="zh-TW" sz="2600" dirty="0"/>
          </a:p>
        </p:txBody>
      </p:sp>
      <p:pic>
        <p:nvPicPr>
          <p:cNvPr id="2050" name="Picture 2" descr="C:\Users\T-MAC\Desktop\張老師講義\Fig11.2_a.jpg"/>
          <p:cNvPicPr>
            <a:picLocks noChangeAspect="1" noChangeArrowheads="1"/>
          </p:cNvPicPr>
          <p:nvPr/>
        </p:nvPicPr>
        <p:blipFill>
          <a:blip r:embed="rId2" cstate="print"/>
          <a:srcRect/>
          <a:stretch>
            <a:fillRect/>
          </a:stretch>
        </p:blipFill>
        <p:spPr bwMode="auto">
          <a:xfrm>
            <a:off x="2567824" y="2060848"/>
            <a:ext cx="3918919" cy="21649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177463"/>
            <a:ext cx="8350895" cy="1446550"/>
          </a:xfrm>
        </p:spPr>
        <p:txBody>
          <a:bodyPr/>
          <a:lstStyle/>
          <a:p>
            <a:r>
              <a:rPr lang="en-US" altLang="zh-TW" dirty="0"/>
              <a:t>The Kernighan-Lin Algorithm</a:t>
            </a:r>
            <a:endParaRPr lang="zh-TW" altLang="en-US" dirty="0"/>
          </a:p>
        </p:txBody>
      </p:sp>
      <p:sp>
        <p:nvSpPr>
          <p:cNvPr id="5" name="內容版面配置區 4"/>
          <p:cNvSpPr>
            <a:spLocks noGrp="1"/>
          </p:cNvSpPr>
          <p:nvPr>
            <p:ph idx="1"/>
          </p:nvPr>
        </p:nvSpPr>
        <p:spPr>
          <a:xfrm>
            <a:off x="611561" y="1905000"/>
            <a:ext cx="8411790" cy="4191000"/>
          </a:xfrm>
        </p:spPr>
        <p:txBody>
          <a:bodyPr/>
          <a:lstStyle/>
          <a:p>
            <a:pPr>
              <a:buNone/>
            </a:pPr>
            <a:endParaRPr lang="en-US" altLang="zh-TW" dirty="0"/>
          </a:p>
          <a:p>
            <a:pPr>
              <a:buNone/>
            </a:pPr>
            <a:endParaRPr lang="en-US" altLang="zh-TW" dirty="0"/>
          </a:p>
          <a:p>
            <a:pPr>
              <a:buNone/>
            </a:pPr>
            <a:endParaRPr lang="en-US" altLang="zh-TW" dirty="0"/>
          </a:p>
          <a:p>
            <a:pPr>
              <a:buNone/>
            </a:pPr>
            <a:endParaRPr lang="en-US" altLang="zh-TW" dirty="0"/>
          </a:p>
          <a:p>
            <a:pPr>
              <a:buNone/>
            </a:pPr>
            <a:endParaRPr lang="en-US" altLang="zh-TW" dirty="0"/>
          </a:p>
          <a:p>
            <a:pPr>
              <a:buNone/>
            </a:pPr>
            <a:r>
              <a:rPr lang="en-US" altLang="zh-TW" dirty="0"/>
              <a:t>     The same network after interchange of the two vertices.</a:t>
            </a:r>
            <a:endParaRPr lang="zh-TW" altLang="en-US" dirty="0"/>
          </a:p>
          <a:p>
            <a:endParaRPr lang="zh-TW" altLang="en-US" dirty="0"/>
          </a:p>
        </p:txBody>
      </p:sp>
      <p:pic>
        <p:nvPicPr>
          <p:cNvPr id="3074" name="Picture 2" descr="C:\Users\T-MAC\Desktop\張老師講義\Fig11.2_b.png"/>
          <p:cNvPicPr>
            <a:picLocks noChangeAspect="1" noChangeArrowheads="1"/>
          </p:cNvPicPr>
          <p:nvPr/>
        </p:nvPicPr>
        <p:blipFill>
          <a:blip r:embed="rId2" cstate="print"/>
          <a:srcRect/>
          <a:stretch>
            <a:fillRect/>
          </a:stretch>
        </p:blipFill>
        <p:spPr bwMode="auto">
          <a:xfrm>
            <a:off x="2267743" y="2132856"/>
            <a:ext cx="4608513" cy="227101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177463"/>
            <a:ext cx="8350895" cy="1446550"/>
          </a:xfrm>
        </p:spPr>
        <p:txBody>
          <a:bodyPr/>
          <a:lstStyle/>
          <a:p>
            <a:r>
              <a:rPr lang="en-US" altLang="zh-TW" dirty="0"/>
              <a:t>The Kernighan-Lin Algorithm</a:t>
            </a:r>
            <a:endParaRPr lang="zh-TW" altLang="en-US" dirty="0"/>
          </a:p>
        </p:txBody>
      </p:sp>
      <p:sp>
        <p:nvSpPr>
          <p:cNvPr id="5" name="內容版面配置區 4"/>
          <p:cNvSpPr>
            <a:spLocks noGrp="1"/>
          </p:cNvSpPr>
          <p:nvPr>
            <p:ph idx="1"/>
          </p:nvPr>
        </p:nvSpPr>
        <p:spPr>
          <a:xfrm>
            <a:off x="683567" y="1905000"/>
            <a:ext cx="8339783" cy="4191000"/>
          </a:xfrm>
        </p:spPr>
        <p:txBody>
          <a:bodyPr/>
          <a:lstStyle/>
          <a:p>
            <a:r>
              <a:rPr lang="en-US" altLang="zh-TW" sz="2400" dirty="0"/>
              <a:t>The primary disadvantage of the Kernighan-Lin algorithm is that it is quite </a:t>
            </a:r>
            <a:r>
              <a:rPr lang="en-US" altLang="zh-TW" sz="2400" b="1" dirty="0"/>
              <a:t>slow</a:t>
            </a:r>
            <a:r>
              <a:rPr lang="en-US" altLang="zh-TW" sz="2400" dirty="0"/>
              <a:t>.</a:t>
            </a:r>
          </a:p>
          <a:p>
            <a:r>
              <a:rPr lang="en-US" altLang="zh-TW" sz="2400" dirty="0"/>
              <a:t>There are O(n) swaps in the worst case.</a:t>
            </a:r>
          </a:p>
          <a:p>
            <a:r>
              <a:rPr lang="en-US" altLang="zh-TW" sz="2400" dirty="0"/>
              <a:t>Each swap requires evaluating the cut size of O(n</a:t>
            </a:r>
            <a:r>
              <a:rPr lang="en-US" altLang="zh-TW" sz="2400" baseline="30000" dirty="0"/>
              <a:t>2</a:t>
            </a:r>
            <a:r>
              <a:rPr lang="en-US" altLang="zh-TW" sz="2400" dirty="0"/>
              <a:t>) pairs. </a:t>
            </a:r>
          </a:p>
          <a:p>
            <a:r>
              <a:rPr lang="en-US" altLang="zh-TW" sz="2400" dirty="0"/>
              <a:t>The evaluation of the change of the cut size is proportional to the average degree.</a:t>
            </a:r>
          </a:p>
          <a:p>
            <a:r>
              <a:rPr lang="en-US" altLang="zh-TW" sz="2400" dirty="0"/>
              <a:t>The total time for one round of the algorithm is                           </a:t>
            </a:r>
            <a:endParaRPr lang="zh-TW" altLang="zh-TW" sz="2400" dirty="0"/>
          </a:p>
          <a:p>
            <a:pPr>
              <a:buNone/>
            </a:pPr>
            <a:r>
              <a:rPr lang="en-US" altLang="zh-TW" sz="2400" dirty="0"/>
              <a:t>  </a:t>
            </a:r>
          </a:p>
          <a:p>
            <a:pPr>
              <a:buNone/>
            </a:pPr>
            <a:r>
              <a:rPr lang="en-US" altLang="zh-TW" sz="2400" dirty="0"/>
              <a:t>(    : the total number of edges in the network)</a:t>
            </a:r>
          </a:p>
          <a:p>
            <a:pPr>
              <a:buNone/>
            </a:pPr>
            <a:endParaRPr lang="zh-TW" altLang="en-US" sz="2400" dirty="0"/>
          </a:p>
        </p:txBody>
      </p:sp>
      <p:graphicFrame>
        <p:nvGraphicFramePr>
          <p:cNvPr id="6" name="物件 5"/>
          <p:cNvGraphicFramePr>
            <a:graphicFrameLocks noChangeAspect="1"/>
          </p:cNvGraphicFramePr>
          <p:nvPr/>
        </p:nvGraphicFramePr>
        <p:xfrm>
          <a:off x="1108125" y="5229200"/>
          <a:ext cx="4471987" cy="458788"/>
        </p:xfrm>
        <a:graphic>
          <a:graphicData uri="http://schemas.openxmlformats.org/presentationml/2006/ole">
            <mc:AlternateContent xmlns:mc="http://schemas.openxmlformats.org/markup-compatibility/2006">
              <mc:Choice xmlns:v="urn:schemas-microsoft-com:vml" Requires="v">
                <p:oleObj spid="_x0000_s4110" name="Formula" r:id="rId4" imgW="2255760" imgH="232560" progId="Equation.Ribbit">
                  <p:embed/>
                </p:oleObj>
              </mc:Choice>
              <mc:Fallback>
                <p:oleObj name="Formula" r:id="rId4" imgW="2255760" imgH="23256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125" y="5229200"/>
                        <a:ext cx="4471987"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971600" y="5788524"/>
          <a:ext cx="288032" cy="232764"/>
        </p:xfrm>
        <a:graphic>
          <a:graphicData uri="http://schemas.openxmlformats.org/presentationml/2006/ole">
            <mc:AlternateContent xmlns:mc="http://schemas.openxmlformats.org/markup-compatibility/2006">
              <mc:Choice xmlns:v="urn:schemas-microsoft-com:vml" Requires="v">
                <p:oleObj spid="_x0000_s4111" name="Formula" r:id="rId6" imgW="216000" imgH="174240" progId="Equation.Ribbit">
                  <p:embed/>
                </p:oleObj>
              </mc:Choice>
              <mc:Fallback>
                <p:oleObj name="Formula" r:id="rId6" imgW="216000" imgH="17424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5788524"/>
                        <a:ext cx="288032" cy="232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683569" y="1905000"/>
            <a:ext cx="8339782" cy="4191000"/>
          </a:xfrm>
        </p:spPr>
        <p:txBody>
          <a:bodyPr/>
          <a:lstStyle/>
          <a:p>
            <a:r>
              <a:rPr lang="en-US" altLang="zh-TW" b="1" dirty="0"/>
              <a:t>Spectral Partitioning method </a:t>
            </a:r>
            <a:r>
              <a:rPr lang="en-US" altLang="zh-TW" dirty="0"/>
              <a:t>: use the matrix properties of the graph </a:t>
            </a:r>
            <a:r>
              <a:rPr lang="en-US" altLang="zh-TW" dirty="0" err="1"/>
              <a:t>Laplacian</a:t>
            </a:r>
            <a:r>
              <a:rPr lang="en-US" altLang="zh-TW" dirty="0"/>
              <a:t>.</a:t>
            </a:r>
            <a:endParaRPr lang="zh-TW" altLang="zh-TW" dirty="0"/>
          </a:p>
          <a:p>
            <a:r>
              <a:rPr lang="en-US" altLang="zh-TW" dirty="0"/>
              <a:t>We describe the spectral partitioning method for the graph bisection problem, i.e., the problem of dividing a graph into two parts of specified sizes.</a:t>
            </a:r>
            <a:endParaRPr lang="zh-TW" altLang="zh-TW" dirty="0"/>
          </a:p>
          <a:p>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854572"/>
            <a:ext cx="8350895"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683568" y="1905000"/>
            <a:ext cx="8339783" cy="4191000"/>
          </a:xfrm>
        </p:spPr>
        <p:txBody>
          <a:bodyPr/>
          <a:lstStyle/>
          <a:p>
            <a:r>
              <a:rPr lang="en-US" altLang="zh-TW" dirty="0"/>
              <a:t>Consider a network of n vertices and    m edges and a division of that network into two groups, which we will call group    and group    .</a:t>
            </a:r>
          </a:p>
          <a:p>
            <a:r>
              <a:rPr lang="en-US" altLang="zh-TW" dirty="0"/>
              <a:t>The number of edges running between the two groups : </a:t>
            </a:r>
          </a:p>
          <a:p>
            <a:pPr>
              <a:buNone/>
            </a:pPr>
            <a:r>
              <a:rPr lang="en-US" altLang="zh-TW" dirty="0"/>
              <a:t>   </a:t>
            </a:r>
            <a:endParaRPr lang="zh-TW" altLang="en-US" dirty="0"/>
          </a:p>
        </p:txBody>
      </p:sp>
      <p:graphicFrame>
        <p:nvGraphicFramePr>
          <p:cNvPr id="6" name="物件 5"/>
          <p:cNvGraphicFramePr>
            <a:graphicFrameLocks noChangeAspect="1"/>
          </p:cNvGraphicFramePr>
          <p:nvPr/>
        </p:nvGraphicFramePr>
        <p:xfrm>
          <a:off x="2843808" y="5145683"/>
          <a:ext cx="2921000" cy="1163637"/>
        </p:xfrm>
        <a:graphic>
          <a:graphicData uri="http://schemas.openxmlformats.org/presentationml/2006/ole">
            <mc:AlternateContent xmlns:mc="http://schemas.openxmlformats.org/markup-compatibility/2006">
              <mc:Choice xmlns:v="urn:schemas-microsoft-com:vml" Requires="v">
                <p:oleObj spid="_x0000_s5140" name="Formula" r:id="rId3" imgW="1472040" imgH="589320" progId="Equation.Ribbit">
                  <p:embed/>
                </p:oleObj>
              </mc:Choice>
              <mc:Fallback>
                <p:oleObj name="Formula" r:id="rId3" imgW="1472040" imgH="58932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145683"/>
                        <a:ext cx="2921000"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4123910" y="3493168"/>
          <a:ext cx="152400" cy="406400"/>
        </p:xfrm>
        <a:graphic>
          <a:graphicData uri="http://schemas.openxmlformats.org/presentationml/2006/ole">
            <mc:AlternateContent xmlns:mc="http://schemas.openxmlformats.org/markup-compatibility/2006">
              <mc:Choice xmlns:v="urn:schemas-microsoft-com:vml" Requires="v">
                <p:oleObj spid="_x0000_s5141" name="Formula" r:id="rId5" imgW="76320" imgH="204480" progId="Equation.Ribbit">
                  <p:embed/>
                </p:oleObj>
              </mc:Choice>
              <mc:Fallback>
                <p:oleObj name="Formula" r:id="rId5" imgW="76320" imgH="20448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910" y="3493168"/>
                        <a:ext cx="152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6772164" y="3501008"/>
          <a:ext cx="185737" cy="406400"/>
        </p:xfrm>
        <a:graphic>
          <a:graphicData uri="http://schemas.openxmlformats.org/presentationml/2006/ole">
            <mc:AlternateContent xmlns:mc="http://schemas.openxmlformats.org/markup-compatibility/2006">
              <mc:Choice xmlns:v="urn:schemas-microsoft-com:vml" Requires="v">
                <p:oleObj spid="_x0000_s5142" name="Formula" r:id="rId7" imgW="94320" imgH="204480" progId="Equation.Ribbit">
                  <p:embed/>
                </p:oleObj>
              </mc:Choice>
              <mc:Fallback>
                <p:oleObj name="Formula" r:id="rId7" imgW="94320" imgH="20448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2164" y="3501008"/>
                        <a:ext cx="1857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179512" y="1905000"/>
            <a:ext cx="8843839" cy="4191000"/>
          </a:xfrm>
        </p:spPr>
        <p:txBody>
          <a:bodyPr/>
          <a:lstStyle/>
          <a:p>
            <a:endParaRPr lang="en-US" altLang="zh-TW" dirty="0"/>
          </a:p>
          <a:p>
            <a:endParaRPr lang="en-US" altLang="zh-TW" dirty="0"/>
          </a:p>
          <a:p>
            <a:pPr>
              <a:buNone/>
            </a:pPr>
            <a:r>
              <a:rPr lang="en-US" altLang="zh-TW" dirty="0"/>
              <a:t>Then</a:t>
            </a:r>
          </a:p>
          <a:p>
            <a:pPr>
              <a:buNone/>
            </a:pPr>
            <a:endParaRPr lang="en-US" altLang="zh-TW" dirty="0"/>
          </a:p>
          <a:p>
            <a:pPr>
              <a:buNone/>
            </a:pPr>
            <a:endParaRPr lang="en-US" altLang="zh-TW" dirty="0"/>
          </a:p>
          <a:p>
            <a:pPr>
              <a:buNone/>
            </a:pPr>
            <a:r>
              <a:rPr lang="en-US" altLang="zh-TW" dirty="0"/>
              <a:t>Rewrite     as</a:t>
            </a:r>
          </a:p>
          <a:p>
            <a:pPr>
              <a:buNone/>
            </a:pPr>
            <a:endParaRPr lang="en-US" altLang="zh-TW" dirty="0"/>
          </a:p>
          <a:p>
            <a:pPr>
              <a:buNone/>
            </a:pPr>
            <a:endParaRPr lang="zh-TW" altLang="en-US" dirty="0"/>
          </a:p>
        </p:txBody>
      </p:sp>
      <p:graphicFrame>
        <p:nvGraphicFramePr>
          <p:cNvPr id="6" name="物件 5"/>
          <p:cNvGraphicFramePr>
            <a:graphicFrameLocks noChangeAspect="1"/>
          </p:cNvGraphicFramePr>
          <p:nvPr/>
        </p:nvGraphicFramePr>
        <p:xfrm>
          <a:off x="251520" y="2060848"/>
          <a:ext cx="6834188" cy="944563"/>
        </p:xfrm>
        <a:graphic>
          <a:graphicData uri="http://schemas.openxmlformats.org/presentationml/2006/ole">
            <mc:AlternateContent xmlns:mc="http://schemas.openxmlformats.org/markup-compatibility/2006">
              <mc:Choice xmlns:v="urn:schemas-microsoft-com:vml" Requires="v">
                <p:oleObj spid="_x0000_s6170" name="Formula" r:id="rId3" imgW="3448080" imgH="476280" progId="Equation.Ribbit">
                  <p:embed/>
                </p:oleObj>
              </mc:Choice>
              <mc:Fallback>
                <p:oleObj name="Formula" r:id="rId3" imgW="3448080" imgH="47628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60848"/>
                        <a:ext cx="6834188"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107504" y="3716338"/>
          <a:ext cx="9012237" cy="946150"/>
        </p:xfrm>
        <a:graphic>
          <a:graphicData uri="http://schemas.openxmlformats.org/presentationml/2006/ole">
            <mc:AlternateContent xmlns:mc="http://schemas.openxmlformats.org/markup-compatibility/2006">
              <mc:Choice xmlns:v="urn:schemas-microsoft-com:vml" Requires="v">
                <p:oleObj spid="_x0000_s6171" name="Formula" r:id="rId5" imgW="4544280" imgH="477720" progId="Equation.Ribbit">
                  <p:embed/>
                </p:oleObj>
              </mc:Choice>
              <mc:Fallback>
                <p:oleObj name="Formula" r:id="rId5" imgW="4544280" imgH="47772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716338"/>
                        <a:ext cx="9012237"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306388" y="5445125"/>
          <a:ext cx="3516312" cy="927100"/>
        </p:xfrm>
        <a:graphic>
          <a:graphicData uri="http://schemas.openxmlformats.org/presentationml/2006/ole">
            <mc:AlternateContent xmlns:mc="http://schemas.openxmlformats.org/markup-compatibility/2006">
              <mc:Choice xmlns:v="urn:schemas-microsoft-com:vml" Requires="v">
                <p:oleObj spid="_x0000_s6172" name="Formula" r:id="rId7" imgW="1773000" imgH="468720" progId="Equation.Ribbit">
                  <p:embed/>
                </p:oleObj>
              </mc:Choice>
              <mc:Fallback>
                <p:oleObj name="Formula" r:id="rId7" imgW="1773000" imgH="46872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88" y="5445125"/>
                        <a:ext cx="3516312"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1979712" y="4941168"/>
          <a:ext cx="323850" cy="415925"/>
        </p:xfrm>
        <a:graphic>
          <a:graphicData uri="http://schemas.openxmlformats.org/presentationml/2006/ole">
            <mc:AlternateContent xmlns:mc="http://schemas.openxmlformats.org/markup-compatibility/2006">
              <mc:Choice xmlns:v="urn:schemas-microsoft-com:vml" Requires="v">
                <p:oleObj spid="_x0000_s6173" name="Formula" r:id="rId9" imgW="162720" imgH="209880" progId="Equation.Ribbit">
                  <p:embed/>
                </p:oleObj>
              </mc:Choice>
              <mc:Fallback>
                <p:oleObj name="Formula" r:id="rId9" imgW="162720" imgH="20988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4941168"/>
                        <a:ext cx="3238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854572"/>
            <a:ext cx="8350895"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179513" y="1905000"/>
            <a:ext cx="8843838" cy="4548336"/>
          </a:xfrm>
        </p:spPr>
        <p:txBody>
          <a:bodyPr/>
          <a:lstStyle/>
          <a:p>
            <a:pPr>
              <a:buNone/>
            </a:pPr>
            <a:endParaRPr lang="en-US" altLang="zh-TW" dirty="0"/>
          </a:p>
          <a:p>
            <a:pPr>
              <a:buNone/>
            </a:pPr>
            <a:endParaRPr lang="en-US" altLang="zh-TW" dirty="0"/>
          </a:p>
          <a:p>
            <a:pPr>
              <a:buNone/>
            </a:pPr>
            <a:r>
              <a:rPr lang="en-US" altLang="zh-TW" dirty="0"/>
              <a:t>  where     is the degree of vertex    as usual,    is the </a:t>
            </a:r>
            <a:r>
              <a:rPr lang="en-US" altLang="zh-TW" dirty="0" err="1"/>
              <a:t>Kronecker</a:t>
            </a:r>
            <a:r>
              <a:rPr lang="en-US" altLang="zh-TW" dirty="0"/>
              <a:t> delta, and we have made use of the fact that </a:t>
            </a:r>
          </a:p>
          <a:p>
            <a:pPr>
              <a:buNone/>
            </a:pPr>
            <a:r>
              <a:rPr lang="en-US" altLang="zh-TW" dirty="0"/>
              <a:t>                 and          </a:t>
            </a:r>
          </a:p>
          <a:p>
            <a:pPr>
              <a:buNone/>
            </a:pPr>
            <a:endParaRPr lang="en-US" altLang="zh-TW" dirty="0"/>
          </a:p>
          <a:p>
            <a:pPr>
              <a:buNone/>
            </a:pPr>
            <a:r>
              <a:rPr lang="en-US" altLang="zh-TW" dirty="0"/>
              <a:t>          </a:t>
            </a:r>
            <a:endParaRPr lang="zh-TW" altLang="en-US" dirty="0"/>
          </a:p>
        </p:txBody>
      </p:sp>
      <p:graphicFrame>
        <p:nvGraphicFramePr>
          <p:cNvPr id="7" name="物件 6"/>
          <p:cNvGraphicFramePr>
            <a:graphicFrameLocks noChangeAspect="1"/>
          </p:cNvGraphicFramePr>
          <p:nvPr/>
        </p:nvGraphicFramePr>
        <p:xfrm>
          <a:off x="652463" y="2162175"/>
          <a:ext cx="5875337" cy="754063"/>
        </p:xfrm>
        <a:graphic>
          <a:graphicData uri="http://schemas.openxmlformats.org/presentationml/2006/ole">
            <mc:AlternateContent xmlns:mc="http://schemas.openxmlformats.org/markup-compatibility/2006">
              <mc:Choice xmlns:v="urn:schemas-microsoft-com:vml" Requires="v">
                <p:oleObj spid="_x0000_s7215" name="Formula" r:id="rId3" imgW="2963160" imgH="381240" progId="Equation.Ribbit">
                  <p:embed/>
                </p:oleObj>
              </mc:Choice>
              <mc:Fallback>
                <p:oleObj name="Formula" r:id="rId3" imgW="2963160" imgH="381240" progId="Equation.Ribbi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2162175"/>
                        <a:ext cx="5875337"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755576" y="5373216"/>
          <a:ext cx="6753225" cy="928687"/>
        </p:xfrm>
        <a:graphic>
          <a:graphicData uri="http://schemas.openxmlformats.org/presentationml/2006/ole">
            <mc:AlternateContent xmlns:mc="http://schemas.openxmlformats.org/markup-compatibility/2006">
              <mc:Choice xmlns:v="urn:schemas-microsoft-com:vml" Requires="v">
                <p:oleObj spid="_x0000_s7216" name="Formula" r:id="rId5" imgW="3406320" imgH="468720" progId="Equation.Ribbit">
                  <p:embed/>
                </p:oleObj>
              </mc:Choice>
              <mc:Fallback>
                <p:oleObj name="Formula" r:id="rId5" imgW="3406320" imgH="468720" progId="Equation.Ribbi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5373216"/>
                        <a:ext cx="6753225" cy="92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物件 10"/>
          <p:cNvGraphicFramePr>
            <a:graphicFrameLocks noChangeAspect="1"/>
          </p:cNvGraphicFramePr>
          <p:nvPr/>
        </p:nvGraphicFramePr>
        <p:xfrm>
          <a:off x="2082466" y="3192630"/>
          <a:ext cx="290513" cy="406400"/>
        </p:xfrm>
        <a:graphic>
          <a:graphicData uri="http://schemas.openxmlformats.org/presentationml/2006/ole">
            <mc:AlternateContent xmlns:mc="http://schemas.openxmlformats.org/markup-compatibility/2006">
              <mc:Choice xmlns:v="urn:schemas-microsoft-com:vml" Requires="v">
                <p:oleObj spid="_x0000_s7217" name="Formula" r:id="rId7" imgW="146160" imgH="204480" progId="Equation.Ribbit">
                  <p:embed/>
                </p:oleObj>
              </mc:Choice>
              <mc:Fallback>
                <p:oleObj name="Formula" r:id="rId7" imgW="146160" imgH="204480" progId="Equation.Ribbit">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2466" y="3192630"/>
                        <a:ext cx="2905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物件 11"/>
          <p:cNvGraphicFramePr>
            <a:graphicFrameLocks noChangeAspect="1"/>
          </p:cNvGraphicFramePr>
          <p:nvPr/>
        </p:nvGraphicFramePr>
        <p:xfrm>
          <a:off x="1907704" y="3689994"/>
          <a:ext cx="382588" cy="419100"/>
        </p:xfrm>
        <a:graphic>
          <a:graphicData uri="http://schemas.openxmlformats.org/presentationml/2006/ole">
            <mc:AlternateContent xmlns:mc="http://schemas.openxmlformats.org/markup-compatibility/2006">
              <mc:Choice xmlns:v="urn:schemas-microsoft-com:vml" Requires="v">
                <p:oleObj spid="_x0000_s7218" name="Formula" r:id="rId9" imgW="193320" imgH="210960" progId="Equation.Ribbit">
                  <p:embed/>
                </p:oleObj>
              </mc:Choice>
              <mc:Fallback>
                <p:oleObj name="Formula" r:id="rId9" imgW="193320" imgH="210960" progId="Equation.Ribbit">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704" y="3689994"/>
                        <a:ext cx="38258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物件 12"/>
          <p:cNvGraphicFramePr>
            <a:graphicFrameLocks noChangeAspect="1"/>
          </p:cNvGraphicFramePr>
          <p:nvPr/>
        </p:nvGraphicFramePr>
        <p:xfrm>
          <a:off x="755576" y="4725144"/>
          <a:ext cx="1717675" cy="698500"/>
        </p:xfrm>
        <a:graphic>
          <a:graphicData uri="http://schemas.openxmlformats.org/presentationml/2006/ole">
            <mc:AlternateContent xmlns:mc="http://schemas.openxmlformats.org/markup-compatibility/2006">
              <mc:Choice xmlns:v="urn:schemas-microsoft-com:vml" Requires="v">
                <p:oleObj spid="_x0000_s7219" name="Formula" r:id="rId11" imgW="866160" imgH="352080" progId="Equation.Ribbit">
                  <p:embed/>
                </p:oleObj>
              </mc:Choice>
              <mc:Fallback>
                <p:oleObj name="Formula" r:id="rId11" imgW="866160" imgH="352080" progId="Equation.Ribbit">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4725144"/>
                        <a:ext cx="17176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物件 13"/>
          <p:cNvGraphicFramePr>
            <a:graphicFrameLocks noChangeAspect="1"/>
          </p:cNvGraphicFramePr>
          <p:nvPr/>
        </p:nvGraphicFramePr>
        <p:xfrm>
          <a:off x="3635896" y="4725144"/>
          <a:ext cx="971550" cy="481012"/>
        </p:xfrm>
        <a:graphic>
          <a:graphicData uri="http://schemas.openxmlformats.org/presentationml/2006/ole">
            <mc:AlternateContent xmlns:mc="http://schemas.openxmlformats.org/markup-compatibility/2006">
              <mc:Choice xmlns:v="urn:schemas-microsoft-com:vml" Requires="v">
                <p:oleObj spid="_x0000_s7220" name="Formula" r:id="rId13" imgW="490320" imgH="242640" progId="Equation.Ribbit">
                  <p:embed/>
                </p:oleObj>
              </mc:Choice>
              <mc:Fallback>
                <p:oleObj name="Formula" r:id="rId13" imgW="490320" imgH="242640" progId="Equation.Ribbit">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5896" y="4725144"/>
                        <a:ext cx="97155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物件 9"/>
          <p:cNvGraphicFramePr>
            <a:graphicFrameLocks noChangeAspect="1"/>
          </p:cNvGraphicFramePr>
          <p:nvPr/>
        </p:nvGraphicFramePr>
        <p:xfrm>
          <a:off x="7452320" y="3205136"/>
          <a:ext cx="134937" cy="403225"/>
        </p:xfrm>
        <a:graphic>
          <a:graphicData uri="http://schemas.openxmlformats.org/presentationml/2006/ole">
            <mc:AlternateContent xmlns:mc="http://schemas.openxmlformats.org/markup-compatibility/2006">
              <mc:Choice xmlns:v="urn:schemas-microsoft-com:vml" Requires="v">
                <p:oleObj spid="_x0000_s7221" name="Formula" r:id="rId15" imgW="68760" imgH="203400" progId="Equation.Ribbit">
                  <p:embed/>
                </p:oleObj>
              </mc:Choice>
              <mc:Fallback>
                <p:oleObj name="Formula" r:id="rId15" imgW="68760" imgH="203400" progId="Equation.Ribbit">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2320" y="3205136"/>
                        <a:ext cx="1349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3" name="內容版面配置區 2"/>
          <p:cNvSpPr>
            <a:spLocks noGrp="1"/>
          </p:cNvSpPr>
          <p:nvPr>
            <p:ph idx="1"/>
          </p:nvPr>
        </p:nvSpPr>
        <p:spPr>
          <a:xfrm>
            <a:off x="323528" y="1905000"/>
            <a:ext cx="8699823" cy="4191000"/>
          </a:xfrm>
        </p:spPr>
        <p:txBody>
          <a:bodyPr/>
          <a:lstStyle/>
          <a:p>
            <a:pPr>
              <a:buNone/>
            </a:pPr>
            <a:r>
              <a:rPr lang="en-US" altLang="zh-TW" dirty="0"/>
              <a:t>   </a:t>
            </a:r>
            <a:endParaRPr lang="en-US" altLang="zh-TW" sz="2600" dirty="0"/>
          </a:p>
          <a:p>
            <a:pPr>
              <a:buNone/>
            </a:pPr>
            <a:endParaRPr lang="en-US" altLang="zh-TW" sz="2600" dirty="0"/>
          </a:p>
          <a:p>
            <a:pPr>
              <a:buNone/>
            </a:pPr>
            <a:endParaRPr lang="en-US" altLang="zh-TW" sz="2600" dirty="0"/>
          </a:p>
          <a:p>
            <a:pPr>
              <a:buNone/>
            </a:pPr>
            <a:r>
              <a:rPr lang="en-US" altLang="zh-TW" sz="2600" dirty="0"/>
              <a:t>    where    is the vector with elements    .</a:t>
            </a:r>
          </a:p>
          <a:p>
            <a:r>
              <a:rPr lang="en-US" altLang="zh-TW" sz="2600" dirty="0"/>
              <a:t>The expression gives us a matrix formulation of the graph partitioning problem. The matrix  specifies the structure of our network, the vector s defines a division of that network into groups, and our goal is to find the vector    that minimizes the cut size for given    .</a:t>
            </a:r>
            <a:endParaRPr lang="zh-TW" altLang="zh-TW" sz="2600" dirty="0"/>
          </a:p>
          <a:p>
            <a:pPr>
              <a:buNone/>
            </a:pPr>
            <a:r>
              <a:rPr lang="en-US" altLang="zh-TW" dirty="0"/>
              <a:t>  </a:t>
            </a:r>
            <a:endParaRPr lang="zh-TW" altLang="en-US" dirty="0"/>
          </a:p>
        </p:txBody>
      </p:sp>
      <p:graphicFrame>
        <p:nvGraphicFramePr>
          <p:cNvPr id="11267" name="Object 3"/>
          <p:cNvGraphicFramePr>
            <a:graphicFrameLocks noChangeAspect="1"/>
          </p:cNvGraphicFramePr>
          <p:nvPr/>
        </p:nvGraphicFramePr>
        <p:xfrm>
          <a:off x="902544" y="2636912"/>
          <a:ext cx="2373312" cy="803275"/>
        </p:xfrm>
        <a:graphic>
          <a:graphicData uri="http://schemas.openxmlformats.org/presentationml/2006/ole">
            <mc:AlternateContent xmlns:mc="http://schemas.openxmlformats.org/markup-compatibility/2006">
              <mc:Choice xmlns:v="urn:schemas-microsoft-com:vml" Requires="v">
                <p:oleObj spid="_x0000_s11309" name="Formula" r:id="rId3" imgW="1197720" imgH="405360" progId="Equation.Ribbit">
                  <p:embed/>
                </p:oleObj>
              </mc:Choice>
              <mc:Fallback>
                <p:oleObj name="Formula" r:id="rId3" imgW="1197720" imgH="405360" progId="Equation.Ribbi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44" y="2636912"/>
                        <a:ext cx="2373312"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nvGraphicFramePr>
        <p:xfrm>
          <a:off x="899592" y="2060848"/>
          <a:ext cx="2636838" cy="419100"/>
        </p:xfrm>
        <a:graphic>
          <a:graphicData uri="http://schemas.openxmlformats.org/presentationml/2006/ole">
            <mc:AlternateContent xmlns:mc="http://schemas.openxmlformats.org/markup-compatibility/2006">
              <mc:Choice xmlns:v="urn:schemas-microsoft-com:vml" Requires="v">
                <p:oleObj spid="_x0000_s11310" name="Formula" r:id="rId5" imgW="1329840" imgH="210960" progId="Equation.Ribbit">
                  <p:embed/>
                </p:oleObj>
              </mc:Choice>
              <mc:Fallback>
                <p:oleObj name="Formula" r:id="rId5" imgW="1329840" imgH="210960" progId="Equation.Ribbi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060848"/>
                        <a:ext cx="26368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2022475" y="3583155"/>
          <a:ext cx="169863" cy="304800"/>
        </p:xfrm>
        <a:graphic>
          <a:graphicData uri="http://schemas.openxmlformats.org/presentationml/2006/ole">
            <mc:AlternateContent xmlns:mc="http://schemas.openxmlformats.org/markup-compatibility/2006">
              <mc:Choice xmlns:v="urn:schemas-microsoft-com:vml" Requires="v">
                <p:oleObj spid="_x0000_s11311" name="Formula" r:id="rId7" imgW="86400" imgH="153720" progId="Equation.Ribbit">
                  <p:embed/>
                </p:oleObj>
              </mc:Choice>
              <mc:Fallback>
                <p:oleObj name="Formula" r:id="rId7" imgW="86400" imgH="153720" progId="Equation.Ribbit">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583155"/>
                        <a:ext cx="1698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6977397" y="3565525"/>
          <a:ext cx="269875" cy="300038"/>
        </p:xfrm>
        <a:graphic>
          <a:graphicData uri="http://schemas.openxmlformats.org/presentationml/2006/ole">
            <mc:AlternateContent xmlns:mc="http://schemas.openxmlformats.org/markup-compatibility/2006">
              <mc:Choice xmlns:v="urn:schemas-microsoft-com:vml" Requires="v">
                <p:oleObj spid="_x0000_s11312" name="Formula" r:id="rId9" imgW="137160" imgH="152640" progId="Equation.Ribbit">
                  <p:embed/>
                </p:oleObj>
              </mc:Choice>
              <mc:Fallback>
                <p:oleObj name="Formula" r:id="rId9" imgW="137160" imgH="152640" progId="Equation.Ribbit">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7397" y="3565525"/>
                        <a:ext cx="26987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7956376" y="4365104"/>
          <a:ext cx="244475" cy="379412"/>
        </p:xfrm>
        <a:graphic>
          <a:graphicData uri="http://schemas.openxmlformats.org/presentationml/2006/ole">
            <mc:AlternateContent xmlns:mc="http://schemas.openxmlformats.org/markup-compatibility/2006">
              <mc:Choice xmlns:v="urn:schemas-microsoft-com:vml" Requires="v">
                <p:oleObj spid="_x0000_s11313" name="Formula" r:id="rId11" imgW="124560" imgH="191880" progId="Equation.Ribbit">
                  <p:embed/>
                </p:oleObj>
              </mc:Choice>
              <mc:Fallback>
                <p:oleObj name="Formula" r:id="rId11" imgW="124560" imgH="191880" progId="Equation.Ribbit">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376" y="4365104"/>
                        <a:ext cx="24447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2" name="Object 8"/>
          <p:cNvGraphicFramePr>
            <a:graphicFrameLocks noChangeAspect="1"/>
          </p:cNvGraphicFramePr>
          <p:nvPr/>
        </p:nvGraphicFramePr>
        <p:xfrm>
          <a:off x="6156176" y="5949280"/>
          <a:ext cx="244475" cy="379413"/>
        </p:xfrm>
        <a:graphic>
          <a:graphicData uri="http://schemas.openxmlformats.org/presentationml/2006/ole">
            <mc:AlternateContent xmlns:mc="http://schemas.openxmlformats.org/markup-compatibility/2006">
              <mc:Choice xmlns:v="urn:schemas-microsoft-com:vml" Requires="v">
                <p:oleObj spid="_x0000_s11314" name="Formula" r:id="rId13" imgW="124560" imgH="191880" progId="Equation.Ribbit">
                  <p:embed/>
                </p:oleObj>
              </mc:Choice>
              <mc:Fallback>
                <p:oleObj name="Formula" r:id="rId13" imgW="124560" imgH="191880" progId="Equation.Ribbit">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176" y="5949280"/>
                        <a:ext cx="2444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3" name="Object 9"/>
          <p:cNvGraphicFramePr>
            <a:graphicFrameLocks noChangeAspect="1"/>
          </p:cNvGraphicFramePr>
          <p:nvPr/>
        </p:nvGraphicFramePr>
        <p:xfrm>
          <a:off x="6348318" y="5621324"/>
          <a:ext cx="169863" cy="304800"/>
        </p:xfrm>
        <a:graphic>
          <a:graphicData uri="http://schemas.openxmlformats.org/presentationml/2006/ole">
            <mc:AlternateContent xmlns:mc="http://schemas.openxmlformats.org/markup-compatibility/2006">
              <mc:Choice xmlns:v="urn:schemas-microsoft-com:vml" Requires="v">
                <p:oleObj spid="_x0000_s11315" name="Formula" r:id="rId14" imgW="86400" imgH="153720" progId="Equation.Ribbit">
                  <p:embed/>
                </p:oleObj>
              </mc:Choice>
              <mc:Fallback>
                <p:oleObj name="Formula" r:id="rId14" imgW="86400" imgH="153720" progId="Equation.Ribbit">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8318" y="5621324"/>
                        <a:ext cx="1698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3" name="內容版面配置區 2"/>
          <p:cNvSpPr>
            <a:spLocks noGrp="1"/>
          </p:cNvSpPr>
          <p:nvPr>
            <p:ph idx="1"/>
          </p:nvPr>
        </p:nvSpPr>
        <p:spPr>
          <a:xfrm>
            <a:off x="683569" y="1905000"/>
            <a:ext cx="8339782" cy="4191000"/>
          </a:xfrm>
        </p:spPr>
        <p:txBody>
          <a:bodyPr/>
          <a:lstStyle/>
          <a:p>
            <a:r>
              <a:rPr lang="en-US" altLang="zh-TW" sz="2600" dirty="0"/>
              <a:t>The allowed values of the     are actually subject to two constraints. Each individual one is allowed to take only the values     . The numbers of them that are equal to     and    respectively must equal the desired sizes of the two groups.</a:t>
            </a:r>
          </a:p>
          <a:p>
            <a:pPr>
              <a:buNone/>
            </a:pPr>
            <a:r>
              <a:rPr lang="en-US" altLang="zh-TW" sz="2600" dirty="0"/>
              <a:t>   If those two sizes are     and     .</a:t>
            </a:r>
            <a:endParaRPr lang="zh-TW" altLang="zh-TW" sz="2600" dirty="0"/>
          </a:p>
          <a:p>
            <a:endParaRPr lang="zh-TW" altLang="en-US" dirty="0"/>
          </a:p>
        </p:txBody>
      </p:sp>
      <p:graphicFrame>
        <p:nvGraphicFramePr>
          <p:cNvPr id="4" name="物件 3"/>
          <p:cNvGraphicFramePr>
            <a:graphicFrameLocks noChangeAspect="1"/>
          </p:cNvGraphicFramePr>
          <p:nvPr/>
        </p:nvGraphicFramePr>
        <p:xfrm>
          <a:off x="5478129" y="2043280"/>
          <a:ext cx="285750" cy="312737"/>
        </p:xfrm>
        <a:graphic>
          <a:graphicData uri="http://schemas.openxmlformats.org/presentationml/2006/ole">
            <mc:AlternateContent xmlns:mc="http://schemas.openxmlformats.org/markup-compatibility/2006">
              <mc:Choice xmlns:v="urn:schemas-microsoft-com:vml" Requires="v">
                <p:oleObj spid="_x0000_s12338" name="Formula" r:id="rId3" imgW="145080" imgH="158760" progId="Equation.Ribbit">
                  <p:embed/>
                </p:oleObj>
              </mc:Choice>
              <mc:Fallback>
                <p:oleObj name="Formula" r:id="rId3" imgW="145080" imgH="15876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129" y="2043280"/>
                        <a:ext cx="285750"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nvGraphicFramePr>
        <p:xfrm>
          <a:off x="6759460" y="2780928"/>
          <a:ext cx="450850" cy="374650"/>
        </p:xfrm>
        <a:graphic>
          <a:graphicData uri="http://schemas.openxmlformats.org/presentationml/2006/ole">
            <mc:AlternateContent xmlns:mc="http://schemas.openxmlformats.org/markup-compatibility/2006">
              <mc:Choice xmlns:v="urn:schemas-microsoft-com:vml" Requires="v">
                <p:oleObj spid="_x0000_s12339" name="Formula" r:id="rId5" imgW="227520" imgH="189360" progId="Equation.Ribbit">
                  <p:embed/>
                </p:oleObj>
              </mc:Choice>
              <mc:Fallback>
                <p:oleObj name="Formula" r:id="rId5" imgW="227520" imgH="18936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9460" y="2780928"/>
                        <a:ext cx="4508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nvGraphicFramePr>
        <p:xfrm>
          <a:off x="6906236" y="3170948"/>
          <a:ext cx="447675" cy="377825"/>
        </p:xfrm>
        <a:graphic>
          <a:graphicData uri="http://schemas.openxmlformats.org/presentationml/2006/ole">
            <mc:AlternateContent xmlns:mc="http://schemas.openxmlformats.org/markup-compatibility/2006">
              <mc:Choice xmlns:v="urn:schemas-microsoft-com:vml" Requires="v">
                <p:oleObj spid="_x0000_s12340" name="Formula" r:id="rId7" imgW="225000" imgH="190800" progId="Equation.Ribbit">
                  <p:embed/>
                </p:oleObj>
              </mc:Choice>
              <mc:Fallback>
                <p:oleObj name="Formula" r:id="rId7" imgW="225000" imgH="19080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6236" y="3170948"/>
                        <a:ext cx="44767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8142420" y="3170948"/>
          <a:ext cx="439738" cy="374650"/>
        </p:xfrm>
        <a:graphic>
          <a:graphicData uri="http://schemas.openxmlformats.org/presentationml/2006/ole">
            <mc:AlternateContent xmlns:mc="http://schemas.openxmlformats.org/markup-compatibility/2006">
              <mc:Choice xmlns:v="urn:schemas-microsoft-com:vml" Requires="v">
                <p:oleObj spid="_x0000_s12341" name="Formula" r:id="rId9" imgW="222480" imgH="189360" progId="Equation.Ribbit">
                  <p:embed/>
                </p:oleObj>
              </mc:Choice>
              <mc:Fallback>
                <p:oleObj name="Formula" r:id="rId9" imgW="222480" imgH="18936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2420" y="3170948"/>
                        <a:ext cx="43973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4790966" y="4527052"/>
          <a:ext cx="346075" cy="292100"/>
        </p:xfrm>
        <a:graphic>
          <a:graphicData uri="http://schemas.openxmlformats.org/presentationml/2006/ole">
            <mc:AlternateContent xmlns:mc="http://schemas.openxmlformats.org/markup-compatibility/2006">
              <mc:Choice xmlns:v="urn:schemas-microsoft-com:vml" Requires="v">
                <p:oleObj spid="_x0000_s12342" name="Formula" r:id="rId11" imgW="174240" imgH="147600" progId="Equation.Ribbit">
                  <p:embed/>
                </p:oleObj>
              </mc:Choice>
              <mc:Fallback>
                <p:oleObj name="Formula" r:id="rId11" imgW="174240" imgH="147600" progId="Equation.Ribbit">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0966" y="4527052"/>
                        <a:ext cx="34607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5992737" y="4505052"/>
          <a:ext cx="352425" cy="292100"/>
        </p:xfrm>
        <a:graphic>
          <a:graphicData uri="http://schemas.openxmlformats.org/presentationml/2006/ole">
            <mc:AlternateContent xmlns:mc="http://schemas.openxmlformats.org/markup-compatibility/2006">
              <mc:Choice xmlns:v="urn:schemas-microsoft-com:vml" Requires="v">
                <p:oleObj spid="_x0000_s12343" name="Formula" r:id="rId13" imgW="177840" imgH="147600" progId="Equation.Ribbit">
                  <p:embed/>
                </p:oleObj>
              </mc:Choice>
              <mc:Fallback>
                <p:oleObj name="Formula" r:id="rId13" imgW="177840" imgH="147600" progId="Equation.Ribbit">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92737" y="4505052"/>
                        <a:ext cx="35242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8"/>
          <p:cNvGraphicFramePr>
            <a:graphicFrameLocks noChangeAspect="1"/>
          </p:cNvGraphicFramePr>
          <p:nvPr/>
        </p:nvGraphicFramePr>
        <p:xfrm>
          <a:off x="1115616" y="5084763"/>
          <a:ext cx="2843212" cy="647700"/>
        </p:xfrm>
        <a:graphic>
          <a:graphicData uri="http://schemas.openxmlformats.org/presentationml/2006/ole">
            <mc:AlternateContent xmlns:mc="http://schemas.openxmlformats.org/markup-compatibility/2006">
              <mc:Choice xmlns:v="urn:schemas-microsoft-com:vml" Requires="v">
                <p:oleObj spid="_x0000_s12344" name="Formula" r:id="rId15" imgW="1433880" imgH="326520" progId="Equation.Ribbit">
                  <p:embed/>
                </p:oleObj>
              </mc:Choice>
              <mc:Fallback>
                <p:oleObj name="Formula" r:id="rId15" imgW="1433880" imgH="326520" progId="Equation.Ribbit">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5616" y="5084763"/>
                        <a:ext cx="284321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9"/>
          <p:cNvGraphicFramePr>
            <a:graphicFrameLocks noChangeAspect="1"/>
          </p:cNvGraphicFramePr>
          <p:nvPr/>
        </p:nvGraphicFramePr>
        <p:xfrm>
          <a:off x="1145596" y="5862282"/>
          <a:ext cx="2724150" cy="434975"/>
        </p:xfrm>
        <a:graphic>
          <a:graphicData uri="http://schemas.openxmlformats.org/presentationml/2006/ole">
            <mc:AlternateContent xmlns:mc="http://schemas.openxmlformats.org/markup-compatibility/2006">
              <mc:Choice xmlns:v="urn:schemas-microsoft-com:vml" Requires="v">
                <p:oleObj spid="_x0000_s12345" name="Formula" r:id="rId17" imgW="1373040" imgH="218520" progId="Equation.Ribbit">
                  <p:embed/>
                </p:oleObj>
              </mc:Choice>
              <mc:Fallback>
                <p:oleObj name="Formula" r:id="rId17" imgW="1373040" imgH="218520" progId="Equation.Ribbit">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5596" y="5862282"/>
                        <a:ext cx="272415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83568" y="1905000"/>
            <a:ext cx="8460431" cy="4191000"/>
          </a:xfrm>
        </p:spPr>
        <p:txBody>
          <a:bodyPr/>
          <a:lstStyle/>
          <a:p>
            <a:r>
              <a:rPr lang="en-US" altLang="zh-TW" dirty="0"/>
              <a:t>Graph partitioning</a:t>
            </a:r>
          </a:p>
          <a:p>
            <a:pPr marL="702000">
              <a:buSzPct val="70000"/>
            </a:pPr>
            <a:r>
              <a:rPr lang="en-US" altLang="zh-TW" sz="2800" dirty="0"/>
              <a:t>The Kernighan-Lin algorithm</a:t>
            </a:r>
          </a:p>
          <a:p>
            <a:pPr marL="702000">
              <a:buSzPct val="65000"/>
            </a:pPr>
            <a:r>
              <a:rPr lang="en-US" altLang="zh-TW" sz="2800" dirty="0"/>
              <a:t>Spectral partitioning</a:t>
            </a:r>
          </a:p>
          <a:p>
            <a:r>
              <a:rPr lang="en-US" altLang="zh-TW" dirty="0"/>
              <a:t>Community detection</a:t>
            </a:r>
          </a:p>
          <a:p>
            <a:pPr marL="702000"/>
            <a:r>
              <a:rPr lang="en-US" altLang="zh-TW" sz="2800" dirty="0"/>
              <a:t>Spectral modularity maximization</a:t>
            </a:r>
          </a:p>
          <a:p>
            <a:pPr marL="702000"/>
            <a:r>
              <a:rPr lang="en-US" altLang="zh-TW" sz="2800" dirty="0"/>
              <a:t>Other algorithm for community detection      </a:t>
            </a:r>
          </a:p>
        </p:txBody>
      </p:sp>
      <p:sp>
        <p:nvSpPr>
          <p:cNvPr id="6" name="Rectangle 2"/>
          <p:cNvSpPr txBox="1">
            <a:spLocks noChangeArrowheads="1"/>
          </p:cNvSpPr>
          <p:nvPr/>
        </p:nvSpPr>
        <p:spPr bwMode="auto">
          <a:xfrm>
            <a:off x="611560" y="908720"/>
            <a:ext cx="816292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4400" b="0" i="0" u="none" strike="noStrike" kern="0" cap="none" spc="0" normalizeH="0" baseline="0" noProof="0" dirty="0">
                <a:ln>
                  <a:noFill/>
                </a:ln>
                <a:solidFill>
                  <a:schemeClr val="tx2"/>
                </a:solidFill>
                <a:effectLst/>
                <a:uLnTx/>
                <a:uFillTx/>
                <a:latin typeface="+mj-lt"/>
                <a:ea typeface="+mj-ea"/>
                <a:cs typeface="+mj-cs"/>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77463"/>
            <a:ext cx="8278887" cy="1446550"/>
          </a:xfrm>
        </p:spPr>
        <p:txBody>
          <a:bodyPr/>
          <a:lstStyle/>
          <a:p>
            <a:r>
              <a:rPr lang="en-US" altLang="zh-TW" dirty="0"/>
              <a:t>Solving the constrained optimization problem</a:t>
            </a:r>
            <a:endParaRPr lang="zh-TW" altLang="en-US" dirty="0"/>
          </a:p>
        </p:txBody>
      </p:sp>
      <p:sp>
        <p:nvSpPr>
          <p:cNvPr id="3" name="內容版面配置區 2"/>
          <p:cNvSpPr>
            <a:spLocks noGrp="1"/>
          </p:cNvSpPr>
          <p:nvPr>
            <p:ph idx="1"/>
          </p:nvPr>
        </p:nvSpPr>
        <p:spPr>
          <a:xfrm>
            <a:off x="323529" y="1905000"/>
            <a:ext cx="8699822" cy="4191000"/>
          </a:xfrm>
        </p:spPr>
        <p:txBody>
          <a:bodyPr/>
          <a:lstStyle/>
          <a:p>
            <a:endParaRPr lang="en-US" altLang="zh-TW" dirty="0"/>
          </a:p>
          <a:p>
            <a:endParaRPr lang="en-US" altLang="zh-TW" dirty="0"/>
          </a:p>
          <a:p>
            <a:endParaRPr lang="en-US" altLang="zh-TW" dirty="0"/>
          </a:p>
          <a:p>
            <a:endParaRPr lang="en-US" altLang="zh-TW" dirty="0"/>
          </a:p>
          <a:p>
            <a:endParaRPr lang="en-US" altLang="zh-TW" dirty="0"/>
          </a:p>
          <a:p>
            <a:pPr>
              <a:buNone/>
            </a:pPr>
            <a:r>
              <a:rPr lang="en-US" altLang="zh-TW" sz="2600" dirty="0"/>
              <a:t>Define the new vector </a:t>
            </a:r>
            <a:endParaRPr lang="zh-TW" altLang="en-US" sz="2600" dirty="0"/>
          </a:p>
        </p:txBody>
      </p:sp>
      <p:graphicFrame>
        <p:nvGraphicFramePr>
          <p:cNvPr id="13314" name="Object 2"/>
          <p:cNvGraphicFramePr>
            <a:graphicFrameLocks noChangeAspect="1"/>
          </p:cNvGraphicFramePr>
          <p:nvPr/>
        </p:nvGraphicFramePr>
        <p:xfrm>
          <a:off x="263525" y="1933575"/>
          <a:ext cx="8675688" cy="915988"/>
        </p:xfrm>
        <a:graphic>
          <a:graphicData uri="http://schemas.openxmlformats.org/presentationml/2006/ole">
            <mc:AlternateContent xmlns:mc="http://schemas.openxmlformats.org/markup-compatibility/2006">
              <mc:Choice xmlns:v="urn:schemas-microsoft-com:vml" Requires="v">
                <p:oleObj spid="_x0000_s13350" name="Formula" r:id="rId3" imgW="4376520" imgH="462600" progId="Equation.Ribbit">
                  <p:embed/>
                </p:oleObj>
              </mc:Choice>
              <mc:Fallback>
                <p:oleObj name="Formula" r:id="rId3" imgW="4376520" imgH="46260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933575"/>
                        <a:ext cx="8675688"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3"/>
          <p:cNvGraphicFramePr>
            <a:graphicFrameLocks noChangeAspect="1"/>
          </p:cNvGraphicFramePr>
          <p:nvPr/>
        </p:nvGraphicFramePr>
        <p:xfrm>
          <a:off x="3707904" y="3068960"/>
          <a:ext cx="2640012" cy="392113"/>
        </p:xfrm>
        <a:graphic>
          <a:graphicData uri="http://schemas.openxmlformats.org/presentationml/2006/ole">
            <mc:AlternateContent xmlns:mc="http://schemas.openxmlformats.org/markup-compatibility/2006">
              <mc:Choice xmlns:v="urn:schemas-microsoft-com:vml" Requires="v">
                <p:oleObj spid="_x0000_s13351" name="Formula" r:id="rId5" imgW="1331280" imgH="198360" progId="Equation.Ribbit">
                  <p:embed/>
                </p:oleObj>
              </mc:Choice>
              <mc:Fallback>
                <p:oleObj name="Formula" r:id="rId5" imgW="1331280" imgH="19836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068960"/>
                        <a:ext cx="2640012"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nvGraphicFramePr>
        <p:xfrm>
          <a:off x="251520" y="2996952"/>
          <a:ext cx="3160713" cy="688975"/>
        </p:xfrm>
        <a:graphic>
          <a:graphicData uri="http://schemas.openxmlformats.org/presentationml/2006/ole">
            <mc:AlternateContent xmlns:mc="http://schemas.openxmlformats.org/markup-compatibility/2006">
              <mc:Choice xmlns:v="urn:schemas-microsoft-com:vml" Requires="v">
                <p:oleObj spid="_x0000_s13352" name="Formula" r:id="rId7" imgW="1595160" imgH="348120" progId="Equation.Ribbit">
                  <p:embed/>
                </p:oleObj>
              </mc:Choice>
              <mc:Fallback>
                <p:oleObj name="Formula" r:id="rId7" imgW="1595160" imgH="34812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2996952"/>
                        <a:ext cx="3160713"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387051" y="3860800"/>
          <a:ext cx="7353301" cy="723900"/>
        </p:xfrm>
        <a:graphic>
          <a:graphicData uri="http://schemas.openxmlformats.org/presentationml/2006/ole">
            <mc:AlternateContent xmlns:mc="http://schemas.openxmlformats.org/markup-compatibility/2006">
              <mc:Choice xmlns:v="urn:schemas-microsoft-com:vml" Requires="v">
                <p:oleObj spid="_x0000_s13353" name="Formula" r:id="rId9" imgW="3708720" imgH="364680" progId="Equation.Ribbit">
                  <p:embed/>
                </p:oleObj>
              </mc:Choice>
              <mc:Fallback>
                <p:oleObj name="Formula" r:id="rId9" imgW="3708720" imgH="36468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051" y="3860800"/>
                        <a:ext cx="7353301"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nvGraphicFramePr>
        <p:xfrm>
          <a:off x="4283968" y="4725144"/>
          <a:ext cx="4403725" cy="723900"/>
        </p:xfrm>
        <a:graphic>
          <a:graphicData uri="http://schemas.openxmlformats.org/presentationml/2006/ole">
            <mc:AlternateContent xmlns:mc="http://schemas.openxmlformats.org/markup-compatibility/2006">
              <mc:Choice xmlns:v="urn:schemas-microsoft-com:vml" Requires="v">
                <p:oleObj spid="_x0000_s13354" name="Formula" r:id="rId11" imgW="2221560" imgH="364680" progId="Equation.Ribbit">
                  <p:embed/>
                </p:oleObj>
              </mc:Choice>
              <mc:Fallback>
                <p:oleObj name="Formula" r:id="rId11" imgW="2221560" imgH="364680" progId="Equation.Ribbit">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3968" y="4725144"/>
                        <a:ext cx="44037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7"/>
          <p:cNvGraphicFramePr>
            <a:graphicFrameLocks noChangeAspect="1"/>
          </p:cNvGraphicFramePr>
          <p:nvPr/>
        </p:nvGraphicFramePr>
        <p:xfrm>
          <a:off x="360363" y="5661025"/>
          <a:ext cx="6721475" cy="722313"/>
        </p:xfrm>
        <a:graphic>
          <a:graphicData uri="http://schemas.openxmlformats.org/presentationml/2006/ole">
            <mc:AlternateContent xmlns:mc="http://schemas.openxmlformats.org/markup-compatibility/2006">
              <mc:Choice xmlns:v="urn:schemas-microsoft-com:vml" Requires="v">
                <p:oleObj spid="_x0000_s13355" name="Formula" r:id="rId13" imgW="3391200" imgH="364680" progId="Equation.Ribbit">
                  <p:embed/>
                </p:oleObj>
              </mc:Choice>
              <mc:Fallback>
                <p:oleObj name="Formula" r:id="rId13" imgW="3391200" imgH="364680" progId="Equation.Ribbit">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363" y="5661025"/>
                        <a:ext cx="6721475"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3" name="內容版面配置區 2"/>
          <p:cNvSpPr>
            <a:spLocks noGrp="1"/>
          </p:cNvSpPr>
          <p:nvPr>
            <p:ph idx="1"/>
          </p:nvPr>
        </p:nvSpPr>
        <p:spPr>
          <a:xfrm>
            <a:off x="539553" y="1905000"/>
            <a:ext cx="8483798" cy="4191000"/>
          </a:xfrm>
        </p:spPr>
        <p:txBody>
          <a:bodyPr/>
          <a:lstStyle/>
          <a:p>
            <a:pPr>
              <a:buNone/>
            </a:pPr>
            <a:r>
              <a:rPr lang="en-US" altLang="zh-TW" sz="2600" dirty="0"/>
              <a:t>   In other words,    is an eigenvector of the </a:t>
            </a:r>
            <a:r>
              <a:rPr lang="en-US" altLang="zh-TW" sz="2600" dirty="0" err="1"/>
              <a:t>Laplacian</a:t>
            </a:r>
            <a:r>
              <a:rPr lang="en-US" altLang="zh-TW" sz="2600" dirty="0"/>
              <a:t> with </a:t>
            </a:r>
            <a:r>
              <a:rPr lang="en-US" altLang="zh-TW" sz="2600" dirty="0" err="1"/>
              <a:t>eigenvalue</a:t>
            </a:r>
            <a:r>
              <a:rPr lang="en-US" altLang="zh-TW" sz="2600" dirty="0"/>
              <a:t>    .</a:t>
            </a:r>
            <a:endParaRPr lang="zh-TW" altLang="en-US" sz="2600" dirty="0"/>
          </a:p>
        </p:txBody>
      </p:sp>
      <p:graphicFrame>
        <p:nvGraphicFramePr>
          <p:cNvPr id="4" name="物件 3"/>
          <p:cNvGraphicFramePr>
            <a:graphicFrameLocks noChangeAspect="1"/>
          </p:cNvGraphicFramePr>
          <p:nvPr/>
        </p:nvGraphicFramePr>
        <p:xfrm>
          <a:off x="3621088" y="2060575"/>
          <a:ext cx="223837" cy="258763"/>
        </p:xfrm>
        <a:graphic>
          <a:graphicData uri="http://schemas.openxmlformats.org/presentationml/2006/ole">
            <mc:AlternateContent xmlns:mc="http://schemas.openxmlformats.org/markup-compatibility/2006">
              <mc:Choice xmlns:v="urn:schemas-microsoft-com:vml" Requires="v">
                <p:oleObj spid="_x0000_s14383" name="Formula" r:id="rId3" imgW="111960" imgH="129600" progId="Equation.Ribbit">
                  <p:embed/>
                </p:oleObj>
              </mc:Choice>
              <mc:Fallback>
                <p:oleObj name="Formula" r:id="rId3" imgW="111960" imgH="12960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088" y="2060575"/>
                        <a:ext cx="223837"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nvGraphicFramePr>
        <p:xfrm>
          <a:off x="5364088" y="2420888"/>
          <a:ext cx="195263" cy="346075"/>
        </p:xfrm>
        <a:graphic>
          <a:graphicData uri="http://schemas.openxmlformats.org/presentationml/2006/ole">
            <mc:AlternateContent xmlns:mc="http://schemas.openxmlformats.org/markup-compatibility/2006">
              <mc:Choice xmlns:v="urn:schemas-microsoft-com:vml" Requires="v">
                <p:oleObj spid="_x0000_s14384" name="Formula" r:id="rId5" imgW="97920" imgH="175320" progId="Equation.Ribbit">
                  <p:embed/>
                </p:oleObj>
              </mc:Choice>
              <mc:Fallback>
                <p:oleObj name="Formula" r:id="rId5" imgW="97920" imgH="17532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420888"/>
                        <a:ext cx="195263"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1579177076"/>
              </p:ext>
            </p:extLst>
          </p:nvPr>
        </p:nvGraphicFramePr>
        <p:xfrm>
          <a:off x="685800" y="2995613"/>
          <a:ext cx="7634288" cy="727075"/>
        </p:xfrm>
        <a:graphic>
          <a:graphicData uri="http://schemas.openxmlformats.org/presentationml/2006/ole">
            <mc:AlternateContent xmlns:mc="http://schemas.openxmlformats.org/markup-compatibility/2006">
              <mc:Choice xmlns:v="urn:schemas-microsoft-com:vml" Requires="v">
                <p:oleObj spid="_x0000_s14385" name="Formula" r:id="rId7" imgW="3850920" imgH="367200" progId="Equation.Ribbit">
                  <p:embed/>
                </p:oleObj>
              </mc:Choice>
              <mc:Fallback>
                <p:oleObj name="Formula" r:id="rId7" imgW="3850920" imgH="367200" progId="Equation.Ribbit">
                  <p:embed/>
                  <p:pic>
                    <p:nvPicPr>
                      <p:cNvPr id="0" name="Picture 4"/>
                      <p:cNvPicPr>
                        <a:picLocks noChangeAspect="1" noChangeArrowheads="1"/>
                      </p:cNvPicPr>
                      <p:nvPr/>
                    </p:nvPicPr>
                    <p:blipFill>
                      <a:blip r:embed="rId8"/>
                      <a:srcRect/>
                      <a:stretch>
                        <a:fillRect/>
                      </a:stretch>
                    </p:blipFill>
                    <p:spPr bwMode="auto">
                      <a:xfrm>
                        <a:off x="685800" y="2995613"/>
                        <a:ext cx="7634288"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5"/>
          <p:cNvGraphicFramePr>
            <a:graphicFrameLocks noChangeAspect="1"/>
          </p:cNvGraphicFramePr>
          <p:nvPr/>
        </p:nvGraphicFramePr>
        <p:xfrm>
          <a:off x="683568" y="3861048"/>
          <a:ext cx="5062537" cy="803275"/>
        </p:xfrm>
        <a:graphic>
          <a:graphicData uri="http://schemas.openxmlformats.org/presentationml/2006/ole">
            <mc:AlternateContent xmlns:mc="http://schemas.openxmlformats.org/markup-compatibility/2006">
              <mc:Choice xmlns:v="urn:schemas-microsoft-com:vml" Requires="v">
                <p:oleObj spid="_x0000_s14386" name="Formula" r:id="rId9" imgW="2554200" imgH="405360" progId="Equation.Ribbit">
                  <p:embed/>
                </p:oleObj>
              </mc:Choice>
              <mc:Fallback>
                <p:oleObj name="Formula" r:id="rId9" imgW="2554200" imgH="40536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3861048"/>
                        <a:ext cx="5062537"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563072" y="4680174"/>
          <a:ext cx="5816600" cy="868362"/>
        </p:xfrm>
        <a:graphic>
          <a:graphicData uri="http://schemas.openxmlformats.org/presentationml/2006/ole">
            <mc:AlternateContent xmlns:mc="http://schemas.openxmlformats.org/markup-compatibility/2006">
              <mc:Choice xmlns:v="urn:schemas-microsoft-com:vml" Requires="v">
                <p:oleObj spid="_x0000_s14387" name="Formula" r:id="rId11" imgW="2934000" imgH="438480" progId="Equation.Ribbit">
                  <p:embed/>
                </p:oleObj>
              </mc:Choice>
              <mc:Fallback>
                <p:oleObj name="Formula" r:id="rId11" imgW="2934000" imgH="438480" progId="Equation.Ribbit">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072" y="4680174"/>
                        <a:ext cx="58166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1608826856"/>
              </p:ext>
            </p:extLst>
          </p:nvPr>
        </p:nvGraphicFramePr>
        <p:xfrm>
          <a:off x="900113" y="5519738"/>
          <a:ext cx="6326187" cy="719137"/>
        </p:xfrm>
        <a:graphic>
          <a:graphicData uri="http://schemas.openxmlformats.org/presentationml/2006/ole">
            <mc:AlternateContent xmlns:mc="http://schemas.openxmlformats.org/markup-compatibility/2006">
              <mc:Choice xmlns:v="urn:schemas-microsoft-com:vml" Requires="v">
                <p:oleObj spid="_x0000_s14388" name="Formula" r:id="rId13" imgW="3190320" imgH="363240" progId="Equation.Ribbit">
                  <p:embed/>
                </p:oleObj>
              </mc:Choice>
              <mc:Fallback>
                <p:oleObj name="Formula" r:id="rId13" imgW="3190320" imgH="363240" progId="Equation.Ribbit">
                  <p:embed/>
                  <p:pic>
                    <p:nvPicPr>
                      <p:cNvPr id="0" name="Picture 10"/>
                      <p:cNvPicPr>
                        <a:picLocks noChangeAspect="1" noChangeArrowheads="1"/>
                      </p:cNvPicPr>
                      <p:nvPr/>
                    </p:nvPicPr>
                    <p:blipFill>
                      <a:blip r:embed="rId14"/>
                      <a:srcRect/>
                      <a:stretch>
                        <a:fillRect/>
                      </a:stretch>
                    </p:blipFill>
                    <p:spPr bwMode="auto">
                      <a:xfrm>
                        <a:off x="900113" y="5519738"/>
                        <a:ext cx="6326187"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7" name="Object 11"/>
          <p:cNvGraphicFramePr>
            <a:graphicFrameLocks noChangeAspect="1"/>
          </p:cNvGraphicFramePr>
          <p:nvPr/>
        </p:nvGraphicFramePr>
        <p:xfrm>
          <a:off x="7380312" y="5661248"/>
          <a:ext cx="1343025" cy="720725"/>
        </p:xfrm>
        <a:graphic>
          <a:graphicData uri="http://schemas.openxmlformats.org/presentationml/2006/ole">
            <mc:AlternateContent xmlns:mc="http://schemas.openxmlformats.org/markup-compatibility/2006">
              <mc:Choice xmlns:v="urn:schemas-microsoft-com:vml" Requires="v">
                <p:oleObj spid="_x0000_s14389" name="Formula" r:id="rId15" imgW="678240" imgH="363240" progId="Equation.Ribbit">
                  <p:embed/>
                </p:oleObj>
              </mc:Choice>
              <mc:Fallback>
                <p:oleObj name="Formula" r:id="rId15" imgW="678240" imgH="363240" progId="Equation.Ribbit">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0312" y="5661248"/>
                        <a:ext cx="13430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854572"/>
            <a:ext cx="8422903"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683569" y="1905000"/>
            <a:ext cx="8339782" cy="4191000"/>
          </a:xfrm>
        </p:spPr>
        <p:txBody>
          <a:bodyPr/>
          <a:lstStyle/>
          <a:p>
            <a:endParaRPr lang="en-US" altLang="zh-TW" dirty="0"/>
          </a:p>
          <a:p>
            <a:r>
              <a:rPr lang="en-US" altLang="zh-TW" sz="2600" dirty="0"/>
              <a:t>Thus the cut size is proportional to the eigenvalue   . Given that our goal is to minimize   , this means we should choose    to be the eigenvector corresponding to the smallest allowed eigenvalue of the </a:t>
            </a:r>
            <a:r>
              <a:rPr lang="en-US" altLang="zh-TW" sz="2600" dirty="0" err="1"/>
              <a:t>Laplacian</a:t>
            </a:r>
            <a:r>
              <a:rPr lang="en-US" altLang="zh-TW" sz="2600" dirty="0"/>
              <a:t>. </a:t>
            </a:r>
            <a:endParaRPr lang="zh-TW" altLang="zh-TW" sz="2600" dirty="0"/>
          </a:p>
          <a:p>
            <a:r>
              <a:rPr lang="en-US" altLang="zh-TW" sz="2600" dirty="0"/>
              <a:t>All the </a:t>
            </a:r>
            <a:r>
              <a:rPr lang="en-US" altLang="zh-TW" sz="2600" dirty="0" err="1"/>
              <a:t>eigenvalues</a:t>
            </a:r>
            <a:r>
              <a:rPr lang="en-US" altLang="zh-TW" sz="2600" dirty="0"/>
              <a:t> of the </a:t>
            </a:r>
            <a:r>
              <a:rPr lang="en-US" altLang="zh-TW" sz="2600" dirty="0" err="1"/>
              <a:t>Laplacian</a:t>
            </a:r>
            <a:r>
              <a:rPr lang="en-US" altLang="zh-TW" sz="2600" dirty="0"/>
              <a:t> are non-negative.</a:t>
            </a:r>
            <a:endParaRPr lang="zh-TW" altLang="zh-TW" sz="2600" dirty="0"/>
          </a:p>
          <a:p>
            <a:r>
              <a:rPr lang="en-US" altLang="zh-TW" sz="2600" dirty="0"/>
              <a:t>The smallest one is the zero </a:t>
            </a:r>
            <a:r>
              <a:rPr lang="en-US" altLang="zh-TW" sz="2600" dirty="0" err="1"/>
              <a:t>eigenvalue</a:t>
            </a:r>
            <a:r>
              <a:rPr lang="en-US" altLang="zh-TW" sz="2600" dirty="0"/>
              <a:t> that corresponds to the eigenvector                 . </a:t>
            </a:r>
            <a:endParaRPr lang="zh-TW" altLang="zh-TW" sz="2600" dirty="0"/>
          </a:p>
          <a:p>
            <a:endParaRPr lang="zh-TW" altLang="en-US" sz="2600" dirty="0"/>
          </a:p>
        </p:txBody>
      </p:sp>
      <p:graphicFrame>
        <p:nvGraphicFramePr>
          <p:cNvPr id="8204" name="Object 12"/>
          <p:cNvGraphicFramePr>
            <a:graphicFrameLocks noChangeAspect="1"/>
          </p:cNvGraphicFramePr>
          <p:nvPr/>
        </p:nvGraphicFramePr>
        <p:xfrm>
          <a:off x="827584" y="1844824"/>
          <a:ext cx="2252662" cy="720725"/>
        </p:xfrm>
        <a:graphic>
          <a:graphicData uri="http://schemas.openxmlformats.org/presentationml/2006/ole">
            <mc:AlternateContent xmlns:mc="http://schemas.openxmlformats.org/markup-compatibility/2006">
              <mc:Choice xmlns:v="urn:schemas-microsoft-com:vml" Requires="v">
                <p:oleObj spid="_x0000_s8235" name="Formula" r:id="rId3" imgW="1136880" imgH="363240" progId="Equation.Ribbit">
                  <p:embed/>
                </p:oleObj>
              </mc:Choice>
              <mc:Fallback>
                <p:oleObj name="Formula" r:id="rId3" imgW="1136880" imgH="363240" progId="Equation.Ribbit">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844824"/>
                        <a:ext cx="2252662"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6" name="Object 14"/>
          <p:cNvGraphicFramePr>
            <a:graphicFrameLocks noChangeAspect="1"/>
          </p:cNvGraphicFramePr>
          <p:nvPr/>
        </p:nvGraphicFramePr>
        <p:xfrm>
          <a:off x="3002814" y="2969914"/>
          <a:ext cx="195262" cy="346075"/>
        </p:xfrm>
        <a:graphic>
          <a:graphicData uri="http://schemas.openxmlformats.org/presentationml/2006/ole">
            <mc:AlternateContent xmlns:mc="http://schemas.openxmlformats.org/markup-compatibility/2006">
              <mc:Choice xmlns:v="urn:schemas-microsoft-com:vml" Requires="v">
                <p:oleObj spid="_x0000_s8236" name="Formula" r:id="rId5" imgW="97920" imgH="175320" progId="Equation.Ribbit">
                  <p:embed/>
                </p:oleObj>
              </mc:Choice>
              <mc:Fallback>
                <p:oleObj name="Formula" r:id="rId5" imgW="97920" imgH="175320" progId="Equation.Ribbit">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814" y="2969914"/>
                        <a:ext cx="19526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物件 16"/>
          <p:cNvGraphicFramePr>
            <a:graphicFrameLocks noChangeAspect="1"/>
          </p:cNvGraphicFramePr>
          <p:nvPr/>
        </p:nvGraphicFramePr>
        <p:xfrm>
          <a:off x="2657764" y="3379648"/>
          <a:ext cx="284163" cy="379412"/>
        </p:xfrm>
        <a:graphic>
          <a:graphicData uri="http://schemas.openxmlformats.org/presentationml/2006/ole">
            <mc:AlternateContent xmlns:mc="http://schemas.openxmlformats.org/markup-compatibility/2006">
              <mc:Choice xmlns:v="urn:schemas-microsoft-com:vml" Requires="v">
                <p:oleObj spid="_x0000_s8237" name="Formula" r:id="rId7" imgW="143640" imgH="191880" progId="Equation.Ribbit">
                  <p:embed/>
                </p:oleObj>
              </mc:Choice>
              <mc:Fallback>
                <p:oleObj name="Formula" r:id="rId7" imgW="143640" imgH="191880" progId="Equation.Ribbit">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7764" y="3379648"/>
                        <a:ext cx="284163"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物件 17"/>
          <p:cNvGraphicFramePr>
            <a:graphicFrameLocks noChangeAspect="1"/>
          </p:cNvGraphicFramePr>
          <p:nvPr/>
        </p:nvGraphicFramePr>
        <p:xfrm>
          <a:off x="8145362" y="3431942"/>
          <a:ext cx="236537" cy="290513"/>
        </p:xfrm>
        <a:graphic>
          <a:graphicData uri="http://schemas.openxmlformats.org/presentationml/2006/ole">
            <mc:AlternateContent xmlns:mc="http://schemas.openxmlformats.org/markup-compatibility/2006">
              <mc:Choice xmlns:v="urn:schemas-microsoft-com:vml" Requires="v">
                <p:oleObj spid="_x0000_s8238" name="Formula" r:id="rId9" imgW="118440" imgH="146160" progId="Equation.Ribbit">
                  <p:embed/>
                </p:oleObj>
              </mc:Choice>
              <mc:Fallback>
                <p:oleObj name="Formula" r:id="rId9" imgW="118440" imgH="146160" progId="Equation.Ribbit">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5362" y="3431942"/>
                        <a:ext cx="236537"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6388100" y="5847849"/>
          <a:ext cx="1768475" cy="433388"/>
        </p:xfrm>
        <a:graphic>
          <a:graphicData uri="http://schemas.openxmlformats.org/presentationml/2006/ole">
            <mc:AlternateContent xmlns:mc="http://schemas.openxmlformats.org/markup-compatibility/2006">
              <mc:Choice xmlns:v="urn:schemas-microsoft-com:vml" Requires="v">
                <p:oleObj spid="_x0000_s8239" name="Formula" r:id="rId11" imgW="891720" imgH="218520" progId="Equation.Ribbit">
                  <p:embed/>
                </p:oleObj>
              </mc:Choice>
              <mc:Fallback>
                <p:oleObj name="Formula" r:id="rId11" imgW="891720" imgH="218520" progId="Equation.Ribbit">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8100" y="5847849"/>
                        <a:ext cx="17684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a:t>Spectral Partitioning</a:t>
            </a:r>
            <a:endParaRPr lang="zh-TW" altLang="en-US" dirty="0"/>
          </a:p>
        </p:txBody>
      </p:sp>
      <p:sp>
        <p:nvSpPr>
          <p:cNvPr id="3" name="內容版面配置區 2"/>
          <p:cNvSpPr>
            <a:spLocks noGrp="1"/>
          </p:cNvSpPr>
          <p:nvPr>
            <p:ph idx="1"/>
          </p:nvPr>
        </p:nvSpPr>
        <p:spPr/>
        <p:txBody>
          <a:bodyPr/>
          <a:lstStyle/>
          <a:p>
            <a:r>
              <a:rPr lang="en-US" altLang="zh-TW" dirty="0"/>
              <a:t>The eigenvector (1,1,…,1) corresponds to no partition at all.</a:t>
            </a:r>
          </a:p>
          <a:p>
            <a:r>
              <a:rPr lang="en-US" altLang="zh-TW" dirty="0"/>
              <a:t>The best one can do is to choose the second lowest eigenvalue and its corresponding eigenvector.</a:t>
            </a: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423684"/>
            <a:ext cx="8350895" cy="1200329"/>
          </a:xfrm>
        </p:spPr>
        <p:txBody>
          <a:bodyPr/>
          <a:lstStyle/>
          <a:p>
            <a:r>
              <a:rPr lang="en-US" altLang="zh-TW" sz="3600" dirty="0"/>
              <a:t>Relaxation of the constrained optimization problem</a:t>
            </a:r>
            <a:endParaRPr lang="zh-TW" altLang="en-US" sz="3600" dirty="0"/>
          </a:p>
        </p:txBody>
      </p:sp>
      <p:sp>
        <p:nvSpPr>
          <p:cNvPr id="5" name="內容版面配置區 4"/>
          <p:cNvSpPr>
            <a:spLocks noGrp="1"/>
          </p:cNvSpPr>
          <p:nvPr>
            <p:ph idx="1"/>
          </p:nvPr>
        </p:nvSpPr>
        <p:spPr>
          <a:xfrm>
            <a:off x="755577" y="1905000"/>
            <a:ext cx="8267774" cy="5700464"/>
          </a:xfrm>
        </p:spPr>
        <p:txBody>
          <a:bodyPr/>
          <a:lstStyle/>
          <a:p>
            <a:pPr>
              <a:buNone/>
            </a:pPr>
            <a:r>
              <a:rPr lang="en-US" altLang="zh-TW" dirty="0"/>
              <a:t>                      (                     )</a:t>
            </a:r>
          </a:p>
          <a:p>
            <a:endParaRPr lang="en-US" altLang="zh-TW" dirty="0"/>
          </a:p>
          <a:p>
            <a:endParaRPr lang="en-US" altLang="zh-TW" dirty="0"/>
          </a:p>
          <a:p>
            <a:r>
              <a:rPr lang="en-US" altLang="zh-TW" sz="2800" dirty="0"/>
              <a:t>Let us do the best we can and choose      to be as close as possible to our ideal value subject to its constraints, which we do by making the product as large as possible.</a:t>
            </a:r>
            <a:endParaRPr lang="zh-TW" altLang="zh-TW" sz="2800" dirty="0"/>
          </a:p>
          <a:p>
            <a:endParaRPr lang="zh-TW" altLang="en-US" dirty="0"/>
          </a:p>
        </p:txBody>
      </p:sp>
      <p:graphicFrame>
        <p:nvGraphicFramePr>
          <p:cNvPr id="9225" name="Object 9"/>
          <p:cNvGraphicFramePr>
            <a:graphicFrameLocks noChangeAspect="1"/>
          </p:cNvGraphicFramePr>
          <p:nvPr/>
        </p:nvGraphicFramePr>
        <p:xfrm>
          <a:off x="827584" y="1916832"/>
          <a:ext cx="2778125" cy="720725"/>
        </p:xfrm>
        <a:graphic>
          <a:graphicData uri="http://schemas.openxmlformats.org/presentationml/2006/ole">
            <mc:AlternateContent xmlns:mc="http://schemas.openxmlformats.org/markup-compatibility/2006">
              <mc:Choice xmlns:v="urn:schemas-microsoft-com:vml" Requires="v">
                <p:oleObj spid="_x0000_s9249" name="Formula" r:id="rId3" imgW="1402200" imgH="363240" progId="Equation.Ribbit">
                  <p:embed/>
                </p:oleObj>
              </mc:Choice>
              <mc:Fallback>
                <p:oleObj name="Formula" r:id="rId3" imgW="1402200" imgH="363240" progId="Equation.Ribbit">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16832"/>
                        <a:ext cx="27781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6" name="Object 10"/>
          <p:cNvGraphicFramePr>
            <a:graphicFrameLocks noChangeAspect="1"/>
          </p:cNvGraphicFramePr>
          <p:nvPr/>
        </p:nvGraphicFramePr>
        <p:xfrm>
          <a:off x="4283968" y="1856872"/>
          <a:ext cx="2770187" cy="720725"/>
        </p:xfrm>
        <a:graphic>
          <a:graphicData uri="http://schemas.openxmlformats.org/presentationml/2006/ole">
            <mc:AlternateContent xmlns:mc="http://schemas.openxmlformats.org/markup-compatibility/2006">
              <mc:Choice xmlns:v="urn:schemas-microsoft-com:vml" Requires="v">
                <p:oleObj spid="_x0000_s9250" name="Formula" r:id="rId5" imgW="1397160" imgH="363240" progId="Equation.Ribbit">
                  <p:embed/>
                </p:oleObj>
              </mc:Choice>
              <mc:Fallback>
                <p:oleObj name="Formula" r:id="rId5" imgW="1397160" imgH="363240" progId="Equation.Ribbit">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856872"/>
                        <a:ext cx="2770187"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7" name="Object 11"/>
          <p:cNvGraphicFramePr>
            <a:graphicFrameLocks noChangeAspect="1"/>
          </p:cNvGraphicFramePr>
          <p:nvPr/>
        </p:nvGraphicFramePr>
        <p:xfrm>
          <a:off x="827584" y="2711862"/>
          <a:ext cx="6740525" cy="798513"/>
        </p:xfrm>
        <a:graphic>
          <a:graphicData uri="http://schemas.openxmlformats.org/presentationml/2006/ole">
            <mc:AlternateContent xmlns:mc="http://schemas.openxmlformats.org/markup-compatibility/2006">
              <mc:Choice xmlns:v="urn:schemas-microsoft-com:vml" Requires="v">
                <p:oleObj spid="_x0000_s9251" name="Formula" r:id="rId7" imgW="3399840" imgH="402840" progId="Equation.Ribbit">
                  <p:embed/>
                </p:oleObj>
              </mc:Choice>
              <mc:Fallback>
                <p:oleObj name="Formula" r:id="rId7" imgW="3399840" imgH="402840" progId="Equation.Ribbit">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2711862"/>
                        <a:ext cx="674052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物件 13"/>
          <p:cNvGraphicFramePr>
            <a:graphicFrameLocks noChangeAspect="1"/>
          </p:cNvGraphicFramePr>
          <p:nvPr/>
        </p:nvGraphicFramePr>
        <p:xfrm>
          <a:off x="8091488" y="3808413"/>
          <a:ext cx="182562" cy="317500"/>
        </p:xfrm>
        <a:graphic>
          <a:graphicData uri="http://schemas.openxmlformats.org/presentationml/2006/ole">
            <mc:AlternateContent xmlns:mc="http://schemas.openxmlformats.org/markup-compatibility/2006">
              <mc:Choice xmlns:v="urn:schemas-microsoft-com:vml" Requires="v">
                <p:oleObj spid="_x0000_s9252" name="Formula" r:id="rId9" imgW="91440" imgH="160200" progId="Equation.Ribbit">
                  <p:embed/>
                </p:oleObj>
              </mc:Choice>
              <mc:Fallback>
                <p:oleObj name="Formula" r:id="rId9" imgW="91440" imgH="160200" progId="Equation.Ribbit">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1488" y="3808413"/>
                        <a:ext cx="182562"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683567" y="1905000"/>
            <a:ext cx="8339783" cy="4191000"/>
          </a:xfrm>
        </p:spPr>
        <p:txBody>
          <a:bodyPr/>
          <a:lstStyle/>
          <a:p>
            <a:r>
              <a:rPr lang="en-US" altLang="zh-TW" sz="2800" b="1" dirty="0"/>
              <a:t>Final Algorithm :</a:t>
            </a:r>
            <a:endParaRPr lang="zh-TW" altLang="zh-TW" sz="2800" b="1" dirty="0"/>
          </a:p>
          <a:p>
            <a:pPr lvl="0">
              <a:buNone/>
            </a:pPr>
            <a:r>
              <a:rPr lang="en-US" altLang="zh-TW" sz="2400" dirty="0"/>
              <a:t>   </a:t>
            </a:r>
            <a:r>
              <a:rPr lang="en-US" altLang="zh-TW" sz="2400" b="1" dirty="0"/>
              <a:t>1.</a:t>
            </a:r>
            <a:r>
              <a:rPr lang="en-US" altLang="zh-TW" sz="2400" dirty="0"/>
              <a:t> Calculate the eigenvector     corresponding to the second smallest </a:t>
            </a:r>
            <a:r>
              <a:rPr lang="en-US" altLang="zh-TW" sz="2400" dirty="0" err="1"/>
              <a:t>eigenvalue</a:t>
            </a:r>
            <a:r>
              <a:rPr lang="en-US" altLang="zh-TW" sz="2400" dirty="0"/>
              <a:t>     of the graph </a:t>
            </a:r>
            <a:r>
              <a:rPr lang="en-US" altLang="zh-TW" sz="2400" dirty="0" err="1"/>
              <a:t>Laplacian</a:t>
            </a:r>
            <a:r>
              <a:rPr lang="en-US" altLang="zh-TW" sz="2400" dirty="0"/>
              <a:t>.</a:t>
            </a:r>
            <a:endParaRPr lang="zh-TW" altLang="zh-TW" sz="2400" dirty="0"/>
          </a:p>
          <a:p>
            <a:pPr lvl="0">
              <a:buNone/>
            </a:pPr>
            <a:r>
              <a:rPr lang="en-US" altLang="zh-TW" sz="2400" dirty="0"/>
              <a:t>   </a:t>
            </a:r>
            <a:r>
              <a:rPr lang="en-US" altLang="zh-TW" sz="2400" b="1" dirty="0"/>
              <a:t>2.</a:t>
            </a:r>
            <a:r>
              <a:rPr lang="en-US" altLang="zh-TW" sz="2400" dirty="0"/>
              <a:t> Sort the elements of the eigenvector in order from largest to smallest.</a:t>
            </a:r>
            <a:endParaRPr lang="zh-TW" altLang="zh-TW" sz="2400" dirty="0"/>
          </a:p>
          <a:p>
            <a:pPr lvl="0">
              <a:buNone/>
            </a:pPr>
            <a:r>
              <a:rPr lang="en-US" altLang="zh-TW" sz="2400" dirty="0"/>
              <a:t>   </a:t>
            </a:r>
            <a:r>
              <a:rPr lang="en-US" altLang="zh-TW" sz="2400" b="1" dirty="0"/>
              <a:t>3.</a:t>
            </a:r>
            <a:r>
              <a:rPr lang="en-US" altLang="zh-TW" sz="2400" dirty="0"/>
              <a:t> Put the vertices corresponding to the     </a:t>
            </a:r>
            <a:r>
              <a:rPr lang="en-US" altLang="zh-TW" sz="2400" b="1" dirty="0"/>
              <a:t>largest</a:t>
            </a:r>
            <a:r>
              <a:rPr lang="en-US" altLang="zh-TW" sz="2400" dirty="0"/>
              <a:t> elements in group   , the rest in group    , and recalculate the cut size.</a:t>
            </a:r>
            <a:endParaRPr lang="zh-TW" altLang="zh-TW" sz="2400" dirty="0"/>
          </a:p>
          <a:p>
            <a:endParaRPr lang="zh-TW" altLang="en-US" dirty="0"/>
          </a:p>
        </p:txBody>
      </p:sp>
      <p:graphicFrame>
        <p:nvGraphicFramePr>
          <p:cNvPr id="10" name="物件 9"/>
          <p:cNvGraphicFramePr>
            <a:graphicFrameLocks noChangeAspect="1"/>
          </p:cNvGraphicFramePr>
          <p:nvPr/>
        </p:nvGraphicFramePr>
        <p:xfrm>
          <a:off x="5454028" y="2525818"/>
          <a:ext cx="361950" cy="295275"/>
        </p:xfrm>
        <a:graphic>
          <a:graphicData uri="http://schemas.openxmlformats.org/presentationml/2006/ole">
            <mc:AlternateContent xmlns:mc="http://schemas.openxmlformats.org/markup-compatibility/2006">
              <mc:Choice xmlns:v="urn:schemas-microsoft-com:vml" Requires="v">
                <p:oleObj spid="_x0000_s10276" name="Formula" r:id="rId3" imgW="182880" imgH="148680" progId="Equation.Ribbit">
                  <p:embed/>
                </p:oleObj>
              </mc:Choice>
              <mc:Fallback>
                <p:oleObj name="Formula" r:id="rId3" imgW="182880" imgH="148680" progId="Equation.Ribbit">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028" y="2525818"/>
                        <a:ext cx="3619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物件 10"/>
          <p:cNvGraphicFramePr>
            <a:graphicFrameLocks noChangeAspect="1"/>
          </p:cNvGraphicFramePr>
          <p:nvPr/>
        </p:nvGraphicFramePr>
        <p:xfrm>
          <a:off x="6015102" y="2825898"/>
          <a:ext cx="336550" cy="387350"/>
        </p:xfrm>
        <a:graphic>
          <a:graphicData uri="http://schemas.openxmlformats.org/presentationml/2006/ole">
            <mc:AlternateContent xmlns:mc="http://schemas.openxmlformats.org/markup-compatibility/2006">
              <mc:Choice xmlns:v="urn:schemas-microsoft-com:vml" Requires="v">
                <p:oleObj spid="_x0000_s10277" name="Formula" r:id="rId5" imgW="170280" imgH="195840" progId="Equation.Ribbit">
                  <p:embed/>
                </p:oleObj>
              </mc:Choice>
              <mc:Fallback>
                <p:oleObj name="Formula" r:id="rId5" imgW="170280" imgH="195840" progId="Equation.Ribbit">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102" y="2825898"/>
                        <a:ext cx="3365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物件 11"/>
          <p:cNvGraphicFramePr>
            <a:graphicFrameLocks noChangeAspect="1"/>
          </p:cNvGraphicFramePr>
          <p:nvPr/>
        </p:nvGraphicFramePr>
        <p:xfrm>
          <a:off x="7305362" y="4500014"/>
          <a:ext cx="346075" cy="292100"/>
        </p:xfrm>
        <a:graphic>
          <a:graphicData uri="http://schemas.openxmlformats.org/presentationml/2006/ole">
            <mc:AlternateContent xmlns:mc="http://schemas.openxmlformats.org/markup-compatibility/2006">
              <mc:Choice xmlns:v="urn:schemas-microsoft-com:vml" Requires="v">
                <p:oleObj spid="_x0000_s10278" name="Formula" r:id="rId7" imgW="174240" imgH="147600" progId="Equation.Ribbit">
                  <p:embed/>
                </p:oleObj>
              </mc:Choice>
              <mc:Fallback>
                <p:oleObj name="Formula" r:id="rId7" imgW="174240" imgH="147600" progId="Equation.Ribbit">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5362" y="4500014"/>
                        <a:ext cx="34607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物件 12"/>
          <p:cNvGraphicFramePr>
            <a:graphicFrameLocks noChangeAspect="1"/>
          </p:cNvGraphicFramePr>
          <p:nvPr/>
        </p:nvGraphicFramePr>
        <p:xfrm>
          <a:off x="5292080" y="4842122"/>
          <a:ext cx="144463" cy="374650"/>
        </p:xfrm>
        <a:graphic>
          <a:graphicData uri="http://schemas.openxmlformats.org/presentationml/2006/ole">
            <mc:AlternateContent xmlns:mc="http://schemas.openxmlformats.org/markup-compatibility/2006">
              <mc:Choice xmlns:v="urn:schemas-microsoft-com:vml" Requires="v">
                <p:oleObj spid="_x0000_s10279" name="Formula" r:id="rId9" imgW="73800" imgH="188280" progId="Equation.Ribbit">
                  <p:embed/>
                </p:oleObj>
              </mc:Choice>
              <mc:Fallback>
                <p:oleObj name="Formula" r:id="rId9" imgW="73800" imgH="188280" progId="Equation.Ribbit">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4842122"/>
                        <a:ext cx="1444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物件 13"/>
          <p:cNvGraphicFramePr>
            <a:graphicFrameLocks noChangeAspect="1"/>
          </p:cNvGraphicFramePr>
          <p:nvPr/>
        </p:nvGraphicFramePr>
        <p:xfrm>
          <a:off x="8430452" y="4842122"/>
          <a:ext cx="169863" cy="374650"/>
        </p:xfrm>
        <a:graphic>
          <a:graphicData uri="http://schemas.openxmlformats.org/presentationml/2006/ole">
            <mc:AlternateContent xmlns:mc="http://schemas.openxmlformats.org/markup-compatibility/2006">
              <mc:Choice xmlns:v="urn:schemas-microsoft-com:vml" Requires="v">
                <p:oleObj spid="_x0000_s10280" name="Formula" r:id="rId11" imgW="86400" imgH="188280" progId="Equation.Ribbit">
                  <p:embed/>
                </p:oleObj>
              </mc:Choice>
              <mc:Fallback>
                <p:oleObj name="Formula" r:id="rId11" imgW="86400" imgH="188280" progId="Equation.Ribbit">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30452" y="4842122"/>
                        <a:ext cx="1698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395537" y="1905000"/>
            <a:ext cx="8627814" cy="4191000"/>
          </a:xfrm>
        </p:spPr>
        <p:txBody>
          <a:bodyPr/>
          <a:lstStyle/>
          <a:p>
            <a:pPr lvl="0">
              <a:buNone/>
            </a:pPr>
            <a:r>
              <a:rPr lang="en-US" altLang="zh-TW" sz="2600" dirty="0"/>
              <a:t>   </a:t>
            </a:r>
            <a:r>
              <a:rPr lang="en-US" altLang="zh-TW" sz="2600" b="1" dirty="0"/>
              <a:t>4.</a:t>
            </a:r>
            <a:r>
              <a:rPr lang="en-US" altLang="zh-TW" sz="2600" dirty="0"/>
              <a:t> Then put the vertices corresponding to the   </a:t>
            </a:r>
            <a:r>
              <a:rPr lang="en-US" altLang="zh-TW" sz="2600" b="1" dirty="0"/>
              <a:t>smallest</a:t>
            </a:r>
            <a:r>
              <a:rPr lang="en-US" altLang="zh-TW" sz="2600" dirty="0"/>
              <a:t> elements in group   , the rest in group    , and recalculate the cut size. (this is needed because the eigenvector could be x or –x)</a:t>
            </a:r>
            <a:endParaRPr lang="zh-TW" altLang="zh-TW" sz="2600" dirty="0"/>
          </a:p>
          <a:p>
            <a:pPr lvl="0">
              <a:buNone/>
            </a:pPr>
            <a:r>
              <a:rPr lang="en-US" altLang="zh-TW" sz="2600" dirty="0"/>
              <a:t>   </a:t>
            </a:r>
            <a:r>
              <a:rPr lang="en-US" altLang="zh-TW" sz="2600" b="1" dirty="0"/>
              <a:t>5.</a:t>
            </a:r>
            <a:r>
              <a:rPr lang="en-US" altLang="zh-TW" sz="2600" dirty="0"/>
              <a:t> Between these two divisions of the network, choose the one that gives the smaller cut size.</a:t>
            </a:r>
          </a:p>
          <a:p>
            <a:r>
              <a:rPr lang="en-US" altLang="zh-TW" sz="2800" dirty="0"/>
              <a:t>An advantage of the spectral approach is its </a:t>
            </a:r>
            <a:r>
              <a:rPr lang="en-US" altLang="zh-TW" sz="2800" b="1" dirty="0"/>
              <a:t>speed</a:t>
            </a:r>
            <a:r>
              <a:rPr lang="en-US" altLang="zh-TW" sz="2800" dirty="0"/>
              <a:t>.</a:t>
            </a:r>
          </a:p>
          <a:p>
            <a:r>
              <a:rPr lang="en-US" altLang="zh-TW" sz="2800" dirty="0"/>
              <a:t> </a:t>
            </a:r>
            <a:endParaRPr lang="zh-TW" altLang="zh-TW" sz="2800" dirty="0"/>
          </a:p>
          <a:p>
            <a:pPr lvl="0">
              <a:buNone/>
            </a:pPr>
            <a:endParaRPr lang="zh-TW" altLang="zh-TW" sz="2600" dirty="0"/>
          </a:p>
          <a:p>
            <a:endParaRPr lang="zh-TW" altLang="en-US" dirty="0"/>
          </a:p>
        </p:txBody>
      </p:sp>
      <p:graphicFrame>
        <p:nvGraphicFramePr>
          <p:cNvPr id="6" name="物件 5"/>
          <p:cNvGraphicFramePr>
            <a:graphicFrameLocks noChangeAspect="1"/>
          </p:cNvGraphicFramePr>
          <p:nvPr/>
        </p:nvGraphicFramePr>
        <p:xfrm>
          <a:off x="8475422" y="2018820"/>
          <a:ext cx="346075" cy="292100"/>
        </p:xfrm>
        <a:graphic>
          <a:graphicData uri="http://schemas.openxmlformats.org/presentationml/2006/ole">
            <mc:AlternateContent xmlns:mc="http://schemas.openxmlformats.org/markup-compatibility/2006">
              <mc:Choice xmlns:v="urn:schemas-microsoft-com:vml" Requires="v">
                <p:oleObj spid="_x0000_s15386" name="Formula" r:id="rId3" imgW="174240" imgH="147600" progId="Equation.Ribbit">
                  <p:embed/>
                </p:oleObj>
              </mc:Choice>
              <mc:Fallback>
                <p:oleObj name="Formula" r:id="rId3" imgW="174240" imgH="14760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422" y="2018820"/>
                        <a:ext cx="34607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5596154" y="2404846"/>
          <a:ext cx="144463" cy="374650"/>
        </p:xfrm>
        <a:graphic>
          <a:graphicData uri="http://schemas.openxmlformats.org/presentationml/2006/ole">
            <mc:AlternateContent xmlns:mc="http://schemas.openxmlformats.org/markup-compatibility/2006">
              <mc:Choice xmlns:v="urn:schemas-microsoft-com:vml" Requires="v">
                <p:oleObj spid="_x0000_s15387" name="Formula" r:id="rId5" imgW="73800" imgH="188280" progId="Equation.Ribbit">
                  <p:embed/>
                </p:oleObj>
              </mc:Choice>
              <mc:Fallback>
                <p:oleObj name="Formula" r:id="rId5" imgW="73800" imgH="18828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154" y="2404846"/>
                        <a:ext cx="1444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1937684" y="2811960"/>
          <a:ext cx="169863" cy="374650"/>
        </p:xfrm>
        <a:graphic>
          <a:graphicData uri="http://schemas.openxmlformats.org/presentationml/2006/ole">
            <mc:AlternateContent xmlns:mc="http://schemas.openxmlformats.org/markup-compatibility/2006">
              <mc:Choice xmlns:v="urn:schemas-microsoft-com:vml" Requires="v">
                <p:oleObj spid="_x0000_s15388" name="Formula" r:id="rId7" imgW="86400" imgH="188280" progId="Equation.Ribbit">
                  <p:embed/>
                </p:oleObj>
              </mc:Choice>
              <mc:Fallback>
                <p:oleObj name="Formula" r:id="rId7" imgW="86400" imgH="18828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7684" y="2811960"/>
                        <a:ext cx="1698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827584" y="5909840"/>
          <a:ext cx="1211262" cy="471488"/>
        </p:xfrm>
        <a:graphic>
          <a:graphicData uri="http://schemas.openxmlformats.org/presentationml/2006/ole">
            <mc:AlternateContent xmlns:mc="http://schemas.openxmlformats.org/markup-compatibility/2006">
              <mc:Choice xmlns:v="urn:schemas-microsoft-com:vml" Requires="v">
                <p:oleObj spid="_x0000_s15389" name="Formula" r:id="rId9" imgW="610920" imgH="237600" progId="Equation.Ribbit">
                  <p:embed/>
                </p:oleObj>
              </mc:Choice>
              <mc:Fallback>
                <p:oleObj name="Formula" r:id="rId9" imgW="610920" imgH="23760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5909840"/>
                        <a:ext cx="1211262"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5" name="內容版面配置區 4"/>
          <p:cNvSpPr>
            <a:spLocks noGrp="1"/>
          </p:cNvSpPr>
          <p:nvPr>
            <p:ph idx="1"/>
          </p:nvPr>
        </p:nvSpPr>
        <p:spPr>
          <a:xfrm>
            <a:off x="611561" y="1905000"/>
            <a:ext cx="4680519" cy="4191000"/>
          </a:xfrm>
        </p:spPr>
        <p:txBody>
          <a:bodyPr/>
          <a:lstStyle/>
          <a:p>
            <a:r>
              <a:rPr lang="en-US" altLang="zh-TW" dirty="0"/>
              <a:t>A mesh network of 547 vertices of the kind commonly used in finite element analysis. </a:t>
            </a:r>
            <a:endParaRPr lang="zh-TW" altLang="en-US" dirty="0"/>
          </a:p>
        </p:txBody>
      </p:sp>
      <p:pic>
        <p:nvPicPr>
          <p:cNvPr id="46081" name="Picture 1" descr="C:\Users\T-MAC\Desktop\張老師講義\DSC05020.JPG"/>
          <p:cNvPicPr>
            <a:picLocks noChangeAspect="1" noChangeArrowheads="1"/>
          </p:cNvPicPr>
          <p:nvPr/>
        </p:nvPicPr>
        <p:blipFill>
          <a:blip r:embed="rId2" cstate="print"/>
          <a:srcRect/>
          <a:stretch>
            <a:fillRect/>
          </a:stretch>
        </p:blipFill>
        <p:spPr bwMode="auto">
          <a:xfrm>
            <a:off x="5292080" y="2060848"/>
            <a:ext cx="3327834" cy="44371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854572"/>
            <a:ext cx="8350895" cy="769441"/>
          </a:xfrm>
        </p:spPr>
        <p:txBody>
          <a:bodyPr/>
          <a:lstStyle/>
          <a:p>
            <a:r>
              <a:rPr lang="en-US" altLang="zh-TW" dirty="0"/>
              <a:t>Spectral Partitioning</a:t>
            </a:r>
            <a:endParaRPr lang="zh-TW" altLang="en-US" dirty="0"/>
          </a:p>
        </p:txBody>
      </p:sp>
      <p:sp>
        <p:nvSpPr>
          <p:cNvPr id="3" name="內容版面配置區 2"/>
          <p:cNvSpPr>
            <a:spLocks noGrp="1"/>
          </p:cNvSpPr>
          <p:nvPr>
            <p:ph idx="1"/>
          </p:nvPr>
        </p:nvSpPr>
        <p:spPr>
          <a:xfrm>
            <a:off x="912813" y="1905000"/>
            <a:ext cx="4667299" cy="4191000"/>
          </a:xfrm>
        </p:spPr>
        <p:txBody>
          <a:bodyPr/>
          <a:lstStyle/>
          <a:p>
            <a:r>
              <a:rPr lang="en-US" altLang="zh-TW" dirty="0"/>
              <a:t>The edges removed indicate the best division of the network into parts of 273 and 274 vertices found by the </a:t>
            </a:r>
            <a:r>
              <a:rPr lang="en-US" altLang="zh-TW" b="1" dirty="0"/>
              <a:t>Kernighan-Lin algorithm</a:t>
            </a:r>
            <a:r>
              <a:rPr lang="en-US" altLang="zh-TW" dirty="0"/>
              <a:t>.</a:t>
            </a:r>
            <a:endParaRPr lang="zh-TW" altLang="en-US" dirty="0"/>
          </a:p>
        </p:txBody>
      </p:sp>
      <p:pic>
        <p:nvPicPr>
          <p:cNvPr id="74754" name="Picture 2" descr="C:\Users\T-MAC\Desktop\張老師講義\DSC05021.JPG"/>
          <p:cNvPicPr>
            <a:picLocks noChangeAspect="1" noChangeArrowheads="1"/>
          </p:cNvPicPr>
          <p:nvPr/>
        </p:nvPicPr>
        <p:blipFill>
          <a:blip r:embed="rId2" cstate="print"/>
          <a:srcRect/>
          <a:stretch>
            <a:fillRect/>
          </a:stretch>
        </p:blipFill>
        <p:spPr bwMode="auto">
          <a:xfrm>
            <a:off x="5436096" y="2060848"/>
            <a:ext cx="3312368" cy="441649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854572"/>
            <a:ext cx="8278887" cy="769441"/>
          </a:xfrm>
        </p:spPr>
        <p:txBody>
          <a:bodyPr/>
          <a:lstStyle/>
          <a:p>
            <a:r>
              <a:rPr lang="en-US" altLang="zh-TW" dirty="0"/>
              <a:t>Spectral Partitioning</a:t>
            </a:r>
            <a:endParaRPr lang="zh-TW" altLang="en-US" dirty="0"/>
          </a:p>
        </p:txBody>
      </p:sp>
      <p:sp>
        <p:nvSpPr>
          <p:cNvPr id="3" name="內容版面配置區 2"/>
          <p:cNvSpPr>
            <a:spLocks noGrp="1"/>
          </p:cNvSpPr>
          <p:nvPr>
            <p:ph idx="1"/>
          </p:nvPr>
        </p:nvSpPr>
        <p:spPr>
          <a:xfrm>
            <a:off x="912813" y="1905000"/>
            <a:ext cx="4235251" cy="4191000"/>
          </a:xfrm>
        </p:spPr>
        <p:txBody>
          <a:bodyPr/>
          <a:lstStyle/>
          <a:p>
            <a:r>
              <a:rPr lang="en-US" altLang="zh-TW" dirty="0"/>
              <a:t>The best division found by spectral partitioning. The network is from </a:t>
            </a:r>
            <a:r>
              <a:rPr lang="en-US" altLang="zh-TW" b="1" dirty="0"/>
              <a:t>Spectral Partitioning</a:t>
            </a:r>
            <a:r>
              <a:rPr lang="en-US" altLang="zh-TW" dirty="0"/>
              <a:t>.</a:t>
            </a:r>
            <a:endParaRPr lang="zh-TW" altLang="en-US" dirty="0"/>
          </a:p>
        </p:txBody>
      </p:sp>
      <p:pic>
        <p:nvPicPr>
          <p:cNvPr id="75778" name="Picture 2" descr="C:\Users\T-MAC\Desktop\張老師講義\DSC05022.JPG"/>
          <p:cNvPicPr>
            <a:picLocks noChangeAspect="1" noChangeArrowheads="1"/>
          </p:cNvPicPr>
          <p:nvPr/>
        </p:nvPicPr>
        <p:blipFill>
          <a:blip r:embed="rId2" cstate="print"/>
          <a:srcRect/>
          <a:stretch>
            <a:fillRect/>
          </a:stretch>
        </p:blipFill>
        <p:spPr bwMode="auto">
          <a:xfrm>
            <a:off x="5076056" y="2060848"/>
            <a:ext cx="3363838" cy="448511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endParaRPr lang="zh-TW" altLang="en-US" dirty="0"/>
          </a:p>
        </p:txBody>
      </p:sp>
      <p:sp>
        <p:nvSpPr>
          <p:cNvPr id="3" name="內容版面配置區 2"/>
          <p:cNvSpPr>
            <a:spLocks noGrp="1"/>
          </p:cNvSpPr>
          <p:nvPr>
            <p:ph idx="1"/>
          </p:nvPr>
        </p:nvSpPr>
        <p:spPr>
          <a:xfrm>
            <a:off x="467545" y="1905000"/>
            <a:ext cx="8555806" cy="4191000"/>
          </a:xfrm>
        </p:spPr>
        <p:txBody>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pPr marL="702000">
              <a:buNone/>
            </a:pPr>
            <a:r>
              <a:rPr lang="en-US" altLang="zh-TW" sz="2800" dirty="0"/>
              <a:t>   Network of </a:t>
            </a:r>
            <a:r>
              <a:rPr lang="en-US" altLang="zh-TW" sz="2800" dirty="0" err="1"/>
              <a:t>coauthorships</a:t>
            </a:r>
            <a:r>
              <a:rPr lang="en-US" altLang="zh-TW" sz="2800" dirty="0"/>
              <a:t> in a university  department</a:t>
            </a:r>
            <a:endParaRPr lang="zh-TW" altLang="en-US" sz="2800" dirty="0"/>
          </a:p>
        </p:txBody>
      </p:sp>
      <p:pic>
        <p:nvPicPr>
          <p:cNvPr id="66562" name="Picture 2"/>
          <p:cNvPicPr>
            <a:picLocks noChangeAspect="1" noChangeArrowheads="1"/>
          </p:cNvPicPr>
          <p:nvPr/>
        </p:nvPicPr>
        <p:blipFill>
          <a:blip r:embed="rId2" cstate="print"/>
          <a:srcRect/>
          <a:stretch>
            <a:fillRect/>
          </a:stretch>
        </p:blipFill>
        <p:spPr bwMode="auto">
          <a:xfrm>
            <a:off x="1619672" y="476672"/>
            <a:ext cx="6120680" cy="5463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177463"/>
            <a:ext cx="8422903" cy="1446550"/>
          </a:xfrm>
        </p:spPr>
        <p:txBody>
          <a:bodyPr/>
          <a:lstStyle/>
          <a:p>
            <a:r>
              <a:rPr lang="en-US" altLang="zh-TW" dirty="0"/>
              <a:t>Graph Partitioning and Community Detection</a:t>
            </a:r>
            <a:endParaRPr lang="zh-TW" altLang="en-US" dirty="0"/>
          </a:p>
        </p:txBody>
      </p:sp>
      <p:sp>
        <p:nvSpPr>
          <p:cNvPr id="5" name="內容版面配置區 4"/>
          <p:cNvSpPr>
            <a:spLocks noGrp="1"/>
          </p:cNvSpPr>
          <p:nvPr>
            <p:ph idx="1"/>
          </p:nvPr>
        </p:nvSpPr>
        <p:spPr>
          <a:xfrm>
            <a:off x="683569" y="1905000"/>
            <a:ext cx="8339782" cy="4476328"/>
          </a:xfrm>
        </p:spPr>
        <p:txBody>
          <a:bodyPr/>
          <a:lstStyle/>
          <a:p>
            <a:r>
              <a:rPr lang="en-US" altLang="zh-TW" sz="2800" b="1" dirty="0"/>
              <a:t>Graph partitioning</a:t>
            </a:r>
            <a:r>
              <a:rPr lang="en-US" altLang="zh-TW" sz="2800" dirty="0"/>
              <a:t> and </a:t>
            </a:r>
            <a:r>
              <a:rPr lang="en-US" altLang="zh-TW" sz="2800" b="1" dirty="0"/>
              <a:t>community detection</a:t>
            </a:r>
            <a:r>
              <a:rPr lang="en-US" altLang="zh-TW" sz="2800" dirty="0"/>
              <a:t> refer to the division of the vertices of a network into groups, clusters, or communities according to the pattern of edges in the network.</a:t>
            </a:r>
          </a:p>
          <a:p>
            <a:r>
              <a:rPr lang="en-US" altLang="zh-TW" sz="2800" dirty="0"/>
              <a:t>The ability to discover groups or clusters in a network can be a useful tool for revealing structure and organization within networks at a scale larger than that of a single vertex.</a:t>
            </a:r>
            <a:endParaRPr lang="zh-TW" altLang="zh-TW" sz="2800" dirty="0"/>
          </a:p>
          <a:p>
            <a:endParaRPr lang="zh-TW" altLang="zh-TW" sz="2800" dirty="0"/>
          </a:p>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177463"/>
            <a:ext cx="8422903" cy="1446550"/>
          </a:xfrm>
        </p:spPr>
        <p:txBody>
          <a:bodyPr/>
          <a:lstStyle/>
          <a:p>
            <a:r>
              <a:rPr lang="en-US" altLang="zh-TW" dirty="0"/>
              <a:t>Graph Partitioning and Community Detection</a:t>
            </a:r>
            <a:endParaRPr lang="zh-TW" altLang="en-US" dirty="0"/>
          </a:p>
        </p:txBody>
      </p:sp>
      <p:sp>
        <p:nvSpPr>
          <p:cNvPr id="5" name="內容版面配置區 4"/>
          <p:cNvSpPr>
            <a:spLocks noGrp="1"/>
          </p:cNvSpPr>
          <p:nvPr>
            <p:ph idx="1"/>
          </p:nvPr>
        </p:nvSpPr>
        <p:spPr>
          <a:xfrm>
            <a:off x="683569" y="1905000"/>
            <a:ext cx="8339782" cy="4548336"/>
          </a:xfrm>
        </p:spPr>
        <p:txBody>
          <a:bodyPr/>
          <a:lstStyle/>
          <a:p>
            <a:r>
              <a:rPr lang="en-US" altLang="zh-TW" b="1" dirty="0">
                <a:latin typeface="+mj-lt"/>
              </a:rPr>
              <a:t>Graph partitioning</a:t>
            </a:r>
          </a:p>
          <a:p>
            <a:pPr marL="702000">
              <a:buSzPct val="70000"/>
            </a:pPr>
            <a:r>
              <a:rPr lang="en-US" altLang="zh-TW" sz="2600" dirty="0">
                <a:latin typeface="+mj-lt"/>
                <a:cs typeface="Times New Roman" pitchFamily="18" charset="0"/>
              </a:rPr>
              <a:t>We know the number and size of the groups into which the network is to be split.</a:t>
            </a:r>
          </a:p>
          <a:p>
            <a:pPr marL="702000"/>
            <a:r>
              <a:rPr lang="en-US" altLang="zh-TW" sz="2600" dirty="0">
                <a:latin typeface="+mj-lt"/>
                <a:cs typeface="Times New Roman" pitchFamily="18" charset="0"/>
              </a:rPr>
              <a:t>Best division</a:t>
            </a:r>
          </a:p>
          <a:p>
            <a:r>
              <a:rPr lang="en-US" altLang="zh-TW" b="1" dirty="0">
                <a:latin typeface="+mj-lt"/>
              </a:rPr>
              <a:t>Community detection</a:t>
            </a:r>
          </a:p>
          <a:p>
            <a:pPr marL="702000"/>
            <a:r>
              <a:rPr lang="en-US" altLang="zh-TW" sz="2600" dirty="0">
                <a:latin typeface="+mj-lt"/>
                <a:cs typeface="Times New Roman" pitchFamily="18" charset="0"/>
              </a:rPr>
              <a:t>The number and size of groups is determined by the network itself and not by the experimenter.</a:t>
            </a:r>
          </a:p>
          <a:p>
            <a:pPr marL="702000"/>
            <a:r>
              <a:rPr lang="en-US" altLang="zh-TW" sz="2600" dirty="0">
                <a:latin typeface="+mj-lt"/>
                <a:cs typeface="Times New Roman" pitchFamily="18" charset="0"/>
              </a:rPr>
              <a:t>Admit the possibility that no good division of network exists.</a:t>
            </a:r>
            <a:endParaRPr lang="en-US" altLang="zh-TW" sz="2600" dirty="0">
              <a:latin typeface="+mj-lt"/>
            </a:endParaRPr>
          </a:p>
          <a:p>
            <a:pPr>
              <a:buNone/>
            </a:pPr>
            <a:r>
              <a:rPr lang="en-US" altLang="zh-TW" sz="2800" dirty="0"/>
              <a:t>   </a:t>
            </a:r>
            <a:endParaRPr lang="zh-TW" altLang="zh-TW" sz="2800" dirty="0"/>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177463"/>
            <a:ext cx="8422903" cy="1446550"/>
          </a:xfrm>
        </p:spPr>
        <p:txBody>
          <a:bodyPr/>
          <a:lstStyle/>
          <a:p>
            <a:r>
              <a:rPr lang="en-US" altLang="zh-TW" dirty="0"/>
              <a:t>Graph Partitioning and Community Detection</a:t>
            </a:r>
            <a:endParaRPr lang="zh-TW" altLang="en-US" dirty="0"/>
          </a:p>
        </p:txBody>
      </p:sp>
      <p:sp>
        <p:nvSpPr>
          <p:cNvPr id="5" name="內容版面配置區 4"/>
          <p:cNvSpPr>
            <a:spLocks noGrp="1"/>
          </p:cNvSpPr>
          <p:nvPr>
            <p:ph idx="1"/>
          </p:nvPr>
        </p:nvSpPr>
        <p:spPr>
          <a:xfrm>
            <a:off x="683568" y="1905000"/>
            <a:ext cx="8339783" cy="4191000"/>
          </a:xfrm>
        </p:spPr>
        <p:txBody>
          <a:bodyPr/>
          <a:lstStyle/>
          <a:p>
            <a:r>
              <a:rPr lang="en-US" altLang="zh-TW" b="1" dirty="0">
                <a:latin typeface="+mj-lt"/>
              </a:rPr>
              <a:t>Graph partitioning </a:t>
            </a:r>
            <a:r>
              <a:rPr lang="en-US" altLang="zh-TW" dirty="0">
                <a:latin typeface="+mj-lt"/>
              </a:rPr>
              <a:t>is usually to find the best division of a network, regardless of whether any good division exists.</a:t>
            </a:r>
            <a:endParaRPr lang="zh-TW" altLang="zh-TW" dirty="0">
              <a:latin typeface="+mj-lt"/>
            </a:endParaRPr>
          </a:p>
          <a:p>
            <a:r>
              <a:rPr lang="en-US" altLang="zh-TW" b="1" dirty="0">
                <a:latin typeface="+mj-lt"/>
              </a:rPr>
              <a:t>Community detection </a:t>
            </a:r>
            <a:r>
              <a:rPr lang="en-US" altLang="zh-TW" dirty="0">
                <a:latin typeface="+mj-lt"/>
              </a:rPr>
              <a:t>is more often used as a tool for understanding the structure of a network.</a:t>
            </a:r>
            <a:endParaRPr lang="zh-TW" altLang="zh-TW" dirty="0">
              <a:latin typeface="+mj-lt"/>
            </a:endParaRPr>
          </a:p>
          <a:p>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854572"/>
            <a:ext cx="8422903" cy="769441"/>
          </a:xfrm>
        </p:spPr>
        <p:txBody>
          <a:bodyPr/>
          <a:lstStyle/>
          <a:p>
            <a:r>
              <a:rPr lang="en-US" altLang="zh-TW" dirty="0"/>
              <a:t>Graph Partitioning</a:t>
            </a:r>
            <a:endParaRPr lang="zh-TW" altLang="en-US" dirty="0"/>
          </a:p>
        </p:txBody>
      </p:sp>
      <p:sp>
        <p:nvSpPr>
          <p:cNvPr id="5" name="內容版面配置區 4"/>
          <p:cNvSpPr>
            <a:spLocks noGrp="1"/>
          </p:cNvSpPr>
          <p:nvPr>
            <p:ph idx="1"/>
          </p:nvPr>
        </p:nvSpPr>
        <p:spPr>
          <a:xfrm>
            <a:off x="683568" y="1905000"/>
            <a:ext cx="8339783" cy="4620344"/>
          </a:xfrm>
        </p:spPr>
        <p:txBody>
          <a:bodyPr/>
          <a:lstStyle/>
          <a:p>
            <a:r>
              <a:rPr lang="en-US" altLang="zh-TW" dirty="0"/>
              <a:t>Why Partitioning is Hard?</a:t>
            </a:r>
          </a:p>
          <a:p>
            <a:r>
              <a:rPr lang="en-US" altLang="zh-TW" sz="2600" dirty="0"/>
              <a:t>The number of ways of dividing a network of  vertices into two groups of    and    vertices respectively is                .</a:t>
            </a:r>
          </a:p>
          <a:p>
            <a:r>
              <a:rPr lang="en-US" altLang="zh-TW" sz="2600" dirty="0"/>
              <a:t> Approximating the factorials using </a:t>
            </a:r>
            <a:r>
              <a:rPr lang="en-US" altLang="zh-TW" sz="2600" dirty="0" err="1"/>
              <a:t>Stirling’s</a:t>
            </a:r>
            <a:r>
              <a:rPr lang="en-US" altLang="zh-TW" sz="2600" dirty="0"/>
              <a:t> formula                           and making use of the fact that                   , we get </a:t>
            </a:r>
          </a:p>
          <a:p>
            <a:pPr>
              <a:buNone/>
            </a:pPr>
            <a:r>
              <a:rPr lang="en-US" altLang="zh-TW" sz="2600" dirty="0"/>
              <a:t>     </a:t>
            </a:r>
          </a:p>
          <a:p>
            <a:pPr>
              <a:buNone/>
            </a:pPr>
            <a:r>
              <a:rPr lang="en-US" altLang="zh-TW" sz="2600" dirty="0"/>
              <a:t>   </a:t>
            </a:r>
            <a:endParaRPr lang="zh-TW" altLang="en-US" sz="2600" dirty="0"/>
          </a:p>
        </p:txBody>
      </p:sp>
      <p:graphicFrame>
        <p:nvGraphicFramePr>
          <p:cNvPr id="6" name="物件 5"/>
          <p:cNvGraphicFramePr>
            <a:graphicFrameLocks noChangeAspect="1"/>
          </p:cNvGraphicFramePr>
          <p:nvPr/>
        </p:nvGraphicFramePr>
        <p:xfrm>
          <a:off x="5624356" y="3003344"/>
          <a:ext cx="333375" cy="277813"/>
        </p:xfrm>
        <a:graphic>
          <a:graphicData uri="http://schemas.openxmlformats.org/presentationml/2006/ole">
            <mc:AlternateContent xmlns:mc="http://schemas.openxmlformats.org/markup-compatibility/2006">
              <mc:Choice xmlns:v="urn:schemas-microsoft-com:vml" Requires="v">
                <p:oleObj spid="_x0000_s1072" name="Formula" r:id="rId4" imgW="167760" imgH="140040" progId="Equation.Ribbit">
                  <p:embed/>
                </p:oleObj>
              </mc:Choice>
              <mc:Fallback>
                <p:oleObj name="Formula" r:id="rId4" imgW="167760" imgH="14004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356" y="3003344"/>
                        <a:ext cx="333375" cy="27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6680547" y="3011700"/>
          <a:ext cx="339725" cy="276225"/>
        </p:xfrm>
        <a:graphic>
          <a:graphicData uri="http://schemas.openxmlformats.org/presentationml/2006/ole">
            <mc:AlternateContent xmlns:mc="http://schemas.openxmlformats.org/markup-compatibility/2006">
              <mc:Choice xmlns:v="urn:schemas-microsoft-com:vml" Requires="v">
                <p:oleObj spid="_x0000_s1073" name="Formula" r:id="rId6" imgW="171720" imgH="140040" progId="Equation.Ribbit">
                  <p:embed/>
                </p:oleObj>
              </mc:Choice>
              <mc:Fallback>
                <p:oleObj name="Formula" r:id="rId6" imgW="171720" imgH="14004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0547" y="3011700"/>
                        <a:ext cx="3397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物件 9"/>
          <p:cNvGraphicFramePr>
            <a:graphicFrameLocks noChangeAspect="1"/>
          </p:cNvGraphicFramePr>
          <p:nvPr/>
        </p:nvGraphicFramePr>
        <p:xfrm>
          <a:off x="3591652" y="3299732"/>
          <a:ext cx="1692275" cy="449262"/>
        </p:xfrm>
        <a:graphic>
          <a:graphicData uri="http://schemas.openxmlformats.org/presentationml/2006/ole">
            <mc:AlternateContent xmlns:mc="http://schemas.openxmlformats.org/markup-compatibility/2006">
              <mc:Choice xmlns:v="urn:schemas-microsoft-com:vml" Requires="v">
                <p:oleObj spid="_x0000_s1074" name="Formula" r:id="rId8" imgW="853560" imgH="227520" progId="Equation.Ribbit">
                  <p:embed/>
                </p:oleObj>
              </mc:Choice>
              <mc:Fallback>
                <p:oleObj name="Formula" r:id="rId8" imgW="853560" imgH="227520" progId="Equation.Ribbit">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1652" y="3299732"/>
                        <a:ext cx="1692275"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物件 10"/>
          <p:cNvGraphicFramePr>
            <a:graphicFrameLocks noChangeAspect="1"/>
          </p:cNvGraphicFramePr>
          <p:nvPr/>
        </p:nvGraphicFramePr>
        <p:xfrm>
          <a:off x="2563978" y="4181164"/>
          <a:ext cx="2832100" cy="473075"/>
        </p:xfrm>
        <a:graphic>
          <a:graphicData uri="http://schemas.openxmlformats.org/presentationml/2006/ole">
            <mc:AlternateContent xmlns:mc="http://schemas.openxmlformats.org/markup-compatibility/2006">
              <mc:Choice xmlns:v="urn:schemas-microsoft-com:vml" Requires="v">
                <p:oleObj spid="_x0000_s1075" name="Formula" r:id="rId10" imgW="1427760" imgH="240120" progId="Equation.Ribbit">
                  <p:embed/>
                </p:oleObj>
              </mc:Choice>
              <mc:Fallback>
                <p:oleObj name="Formula" r:id="rId10" imgW="1427760" imgH="240120" progId="Equation.Ribbit">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3978" y="4181164"/>
                        <a:ext cx="283210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物件 11"/>
          <p:cNvGraphicFramePr>
            <a:graphicFrameLocks noChangeAspect="1"/>
          </p:cNvGraphicFramePr>
          <p:nvPr/>
        </p:nvGraphicFramePr>
        <p:xfrm>
          <a:off x="3323982" y="4637094"/>
          <a:ext cx="1879600" cy="317500"/>
        </p:xfrm>
        <a:graphic>
          <a:graphicData uri="http://schemas.openxmlformats.org/presentationml/2006/ole">
            <mc:AlternateContent xmlns:mc="http://schemas.openxmlformats.org/markup-compatibility/2006">
              <mc:Choice xmlns:v="urn:schemas-microsoft-com:vml" Requires="v">
                <p:oleObj spid="_x0000_s1076" name="Formula" r:id="rId12" imgW="947520" imgH="160200" progId="Equation.Ribbit">
                  <p:embed/>
                </p:oleObj>
              </mc:Choice>
              <mc:Fallback>
                <p:oleObj name="Formula" r:id="rId12" imgW="947520" imgH="160200" progId="Equation.Ribbit">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23982" y="4637094"/>
                        <a:ext cx="1879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物件 13"/>
          <p:cNvGraphicFramePr>
            <a:graphicFrameLocks noChangeAspect="1"/>
          </p:cNvGraphicFramePr>
          <p:nvPr/>
        </p:nvGraphicFramePr>
        <p:xfrm>
          <a:off x="2691358" y="5125492"/>
          <a:ext cx="3752850" cy="1039812"/>
        </p:xfrm>
        <a:graphic>
          <a:graphicData uri="http://schemas.openxmlformats.org/presentationml/2006/ole">
            <mc:AlternateContent xmlns:mc="http://schemas.openxmlformats.org/markup-compatibility/2006">
              <mc:Choice xmlns:v="urn:schemas-microsoft-com:vml" Requires="v">
                <p:oleObj spid="_x0000_s1077" name="Formula" r:id="rId14" imgW="1887480" imgH="524520" progId="Equation.Ribbit">
                  <p:embed/>
                </p:oleObj>
              </mc:Choice>
              <mc:Fallback>
                <p:oleObj name="Formula" r:id="rId14" imgW="1887480" imgH="524520" progId="Equation.Ribbit">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1358" y="5125492"/>
                        <a:ext cx="3752850" cy="103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物件 12"/>
          <p:cNvGraphicFramePr>
            <a:graphicFrameLocks noChangeAspect="1"/>
          </p:cNvGraphicFramePr>
          <p:nvPr/>
        </p:nvGraphicFramePr>
        <p:xfrm>
          <a:off x="8669004" y="2618122"/>
          <a:ext cx="236537" cy="280987"/>
        </p:xfrm>
        <a:graphic>
          <a:graphicData uri="http://schemas.openxmlformats.org/presentationml/2006/ole">
            <mc:AlternateContent xmlns:mc="http://schemas.openxmlformats.org/markup-compatibility/2006">
              <mc:Choice xmlns:v="urn:schemas-microsoft-com:vml" Requires="v">
                <p:oleObj spid="_x0000_s1078" name="Formula" r:id="rId16" imgW="119520" imgH="141120" progId="Equation.Ribbit">
                  <p:embed/>
                </p:oleObj>
              </mc:Choice>
              <mc:Fallback>
                <p:oleObj name="Formula" r:id="rId16" imgW="119520" imgH="141120" progId="Equation.Ribbit">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69004" y="2618122"/>
                        <a:ext cx="236537"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854572"/>
            <a:ext cx="8566919" cy="769441"/>
          </a:xfrm>
        </p:spPr>
        <p:txBody>
          <a:bodyPr/>
          <a:lstStyle/>
          <a:p>
            <a:r>
              <a:rPr lang="en-US" altLang="zh-TW" dirty="0"/>
              <a:t>Graph Partitioning</a:t>
            </a:r>
            <a:endParaRPr lang="zh-TW" altLang="en-US" dirty="0"/>
          </a:p>
        </p:txBody>
      </p:sp>
      <p:sp>
        <p:nvSpPr>
          <p:cNvPr id="5" name="內容版面配置區 4"/>
          <p:cNvSpPr>
            <a:spLocks noGrp="1"/>
          </p:cNvSpPr>
          <p:nvPr>
            <p:ph idx="1"/>
          </p:nvPr>
        </p:nvSpPr>
        <p:spPr>
          <a:xfrm>
            <a:off x="683569" y="1905000"/>
            <a:ext cx="8339782" cy="4191000"/>
          </a:xfrm>
        </p:spPr>
        <p:txBody>
          <a:bodyPr/>
          <a:lstStyle/>
          <a:p>
            <a:r>
              <a:rPr lang="en-US" altLang="zh-TW" sz="2800" dirty="0"/>
              <a:t>If we want to divide a network into two parts of equal size       the number of different ways to do it is roughly</a:t>
            </a:r>
          </a:p>
          <a:p>
            <a:endParaRPr lang="en-US" altLang="zh-TW" sz="2800" dirty="0"/>
          </a:p>
          <a:p>
            <a:endParaRPr lang="en-US" altLang="zh-TW" sz="2600" dirty="0"/>
          </a:p>
          <a:p>
            <a:endParaRPr lang="en-US" altLang="zh-TW" sz="2600" dirty="0"/>
          </a:p>
          <a:p>
            <a:r>
              <a:rPr lang="en-US" altLang="zh-TW" sz="2600" dirty="0"/>
              <a:t>So the amount if time required to look through all of these divisions will go up roughly </a:t>
            </a:r>
            <a:r>
              <a:rPr lang="en-US" altLang="zh-TW" sz="2600" b="1" dirty="0"/>
              <a:t>exponentially</a:t>
            </a:r>
            <a:r>
              <a:rPr lang="en-US" altLang="zh-TW" sz="2600" dirty="0"/>
              <a:t> with the size of the network.</a:t>
            </a:r>
            <a:endParaRPr lang="zh-TW" altLang="zh-TW" sz="2600" dirty="0"/>
          </a:p>
          <a:p>
            <a:endParaRPr lang="zh-TW" altLang="en-US" dirty="0"/>
          </a:p>
        </p:txBody>
      </p:sp>
      <p:graphicFrame>
        <p:nvGraphicFramePr>
          <p:cNvPr id="6" name="物件 5"/>
          <p:cNvGraphicFramePr>
            <a:graphicFrameLocks noChangeAspect="1"/>
          </p:cNvGraphicFramePr>
          <p:nvPr/>
        </p:nvGraphicFramePr>
        <p:xfrm>
          <a:off x="4517190" y="2406817"/>
          <a:ext cx="587375" cy="434975"/>
        </p:xfrm>
        <a:graphic>
          <a:graphicData uri="http://schemas.openxmlformats.org/presentationml/2006/ole">
            <mc:AlternateContent xmlns:mc="http://schemas.openxmlformats.org/markup-compatibility/2006">
              <mc:Choice xmlns:v="urn:schemas-microsoft-com:vml" Requires="v">
                <p:oleObj spid="_x0000_s24589" name="Formula" r:id="rId3" imgW="295920" imgH="218520" progId="Equation.Ribbit">
                  <p:embed/>
                </p:oleObj>
              </mc:Choice>
              <mc:Fallback>
                <p:oleObj name="Formula" r:id="rId3" imgW="295920" imgH="218520" progId="Equation.Ribbit">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190" y="2406817"/>
                        <a:ext cx="58737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2915816" y="3444924"/>
          <a:ext cx="2665413" cy="992188"/>
        </p:xfrm>
        <a:graphic>
          <a:graphicData uri="http://schemas.openxmlformats.org/presentationml/2006/ole">
            <mc:AlternateContent xmlns:mc="http://schemas.openxmlformats.org/markup-compatibility/2006">
              <mc:Choice xmlns:v="urn:schemas-microsoft-com:vml" Requires="v">
                <p:oleObj spid="_x0000_s24590" name="Formula" r:id="rId5" imgW="1343880" imgH="500400" progId="Equation.Ribbit">
                  <p:embed/>
                </p:oleObj>
              </mc:Choice>
              <mc:Fallback>
                <p:oleObj name="Formula" r:id="rId5" imgW="1343880" imgH="50040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444924"/>
                        <a:ext cx="2665413"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177463"/>
            <a:ext cx="8350895" cy="1446550"/>
          </a:xfrm>
        </p:spPr>
        <p:txBody>
          <a:bodyPr/>
          <a:lstStyle/>
          <a:p>
            <a:r>
              <a:rPr lang="en-US" altLang="zh-TW" dirty="0"/>
              <a:t>The Kernighan-Lin Algorithm</a:t>
            </a:r>
            <a:endParaRPr lang="zh-TW" altLang="en-US" dirty="0"/>
          </a:p>
        </p:txBody>
      </p:sp>
      <p:sp>
        <p:nvSpPr>
          <p:cNvPr id="5" name="內容版面配置區 4"/>
          <p:cNvSpPr>
            <a:spLocks noGrp="1"/>
          </p:cNvSpPr>
          <p:nvPr>
            <p:ph idx="1"/>
          </p:nvPr>
        </p:nvSpPr>
        <p:spPr>
          <a:xfrm>
            <a:off x="683569" y="1905000"/>
            <a:ext cx="8339782" cy="4188296"/>
          </a:xfrm>
        </p:spPr>
        <p:txBody>
          <a:bodyPr/>
          <a:lstStyle/>
          <a:p>
            <a:r>
              <a:rPr lang="en-US" altLang="zh-TW" sz="2800" dirty="0"/>
              <a:t>The number of edges between groups is called the </a:t>
            </a:r>
            <a:r>
              <a:rPr lang="en-US" altLang="zh-TW" sz="2800" b="1" dirty="0"/>
              <a:t>cut size</a:t>
            </a:r>
            <a:r>
              <a:rPr lang="en-US" altLang="zh-TW" sz="2800" dirty="0"/>
              <a:t>.</a:t>
            </a:r>
          </a:p>
          <a:p>
            <a:r>
              <a:rPr lang="en-US" altLang="zh-TW" sz="2800" b="1" dirty="0"/>
              <a:t>Algorithm :</a:t>
            </a:r>
            <a:r>
              <a:rPr lang="en-US" altLang="zh-TW" sz="2600" dirty="0"/>
              <a:t> </a:t>
            </a:r>
          </a:p>
          <a:p>
            <a:pPr>
              <a:buNone/>
            </a:pPr>
            <a:r>
              <a:rPr lang="en-US" altLang="zh-TW" sz="2600" dirty="0"/>
              <a:t>   </a:t>
            </a:r>
            <a:r>
              <a:rPr lang="en-US" altLang="zh-TW" sz="2600" b="1" dirty="0"/>
              <a:t>1.</a:t>
            </a:r>
            <a:r>
              <a:rPr lang="en-US" altLang="zh-TW" sz="2600" dirty="0"/>
              <a:t> </a:t>
            </a:r>
            <a:r>
              <a:rPr lang="en-US" altLang="zh-TW" sz="2800" dirty="0"/>
              <a:t>We start by dividing the vertices of our network into two groups </a:t>
            </a:r>
            <a:r>
              <a:rPr lang="en-US" altLang="zh-TW" sz="2800"/>
              <a:t>of </a:t>
            </a:r>
            <a:r>
              <a:rPr lang="en-US" altLang="zh-TW" sz="2800" smtClean="0"/>
              <a:t>their </a:t>
            </a:r>
            <a:r>
              <a:rPr lang="en-US" altLang="zh-TW" sz="2800" dirty="0"/>
              <a:t>required sizes in any way we like. Then, for each pair        of vertices such that    lies in one of the groups and   in the other.</a:t>
            </a:r>
            <a:endParaRPr lang="en-US" altLang="zh-TW" sz="2600" dirty="0"/>
          </a:p>
          <a:p>
            <a:endParaRPr lang="en-US" altLang="zh-TW" sz="2600" dirty="0"/>
          </a:p>
          <a:p>
            <a:endParaRPr lang="zh-TW" altLang="en-US" sz="2600" dirty="0"/>
          </a:p>
        </p:txBody>
      </p:sp>
      <p:graphicFrame>
        <p:nvGraphicFramePr>
          <p:cNvPr id="6" name="物件 5"/>
          <p:cNvGraphicFramePr>
            <a:graphicFrameLocks noChangeAspect="1"/>
          </p:cNvGraphicFramePr>
          <p:nvPr/>
        </p:nvGraphicFramePr>
        <p:xfrm>
          <a:off x="1963670" y="4701262"/>
          <a:ext cx="701675" cy="434975"/>
        </p:xfrm>
        <a:graphic>
          <a:graphicData uri="http://schemas.openxmlformats.org/presentationml/2006/ole">
            <mc:AlternateContent xmlns:mc="http://schemas.openxmlformats.org/markup-compatibility/2006">
              <mc:Choice xmlns:v="urn:schemas-microsoft-com:vml" Requires="v">
                <p:oleObj spid="_x0000_s29715" name="Formula" r:id="rId3" imgW="354600" imgH="218520" progId="Equation.Ribbit">
                  <p:embed/>
                </p:oleObj>
              </mc:Choice>
              <mc:Fallback>
                <p:oleObj name="Formula" r:id="rId3" imgW="354600" imgH="218520" progId="Equation.Ribbit">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70" y="4701262"/>
                        <a:ext cx="70167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6628148" y="4709102"/>
          <a:ext cx="122237" cy="371475"/>
        </p:xfrm>
        <a:graphic>
          <a:graphicData uri="http://schemas.openxmlformats.org/presentationml/2006/ole">
            <mc:AlternateContent xmlns:mc="http://schemas.openxmlformats.org/markup-compatibility/2006">
              <mc:Choice xmlns:v="urn:schemas-microsoft-com:vml" Requires="v">
                <p:oleObj spid="_x0000_s29716" name="Formula" r:id="rId5" imgW="62280" imgH="186840" progId="Equation.Ribbit">
                  <p:embed/>
                </p:oleObj>
              </mc:Choice>
              <mc:Fallback>
                <p:oleObj name="Formula" r:id="rId5" imgW="62280" imgH="18684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8148" y="4709102"/>
                        <a:ext cx="122237"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4348136" y="5157192"/>
          <a:ext cx="176213" cy="374650"/>
        </p:xfrm>
        <a:graphic>
          <a:graphicData uri="http://schemas.openxmlformats.org/presentationml/2006/ole">
            <mc:AlternateContent xmlns:mc="http://schemas.openxmlformats.org/markup-compatibility/2006">
              <mc:Choice xmlns:v="urn:schemas-microsoft-com:vml" Requires="v">
                <p:oleObj spid="_x0000_s29717" name="Formula" r:id="rId7" imgW="88920" imgH="188280" progId="Equation.Ribbit">
                  <p:embed/>
                </p:oleObj>
              </mc:Choice>
              <mc:Fallback>
                <p:oleObj name="Formula" r:id="rId7" imgW="88920" imgH="18828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8136" y="5157192"/>
                        <a:ext cx="1762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張老師佈景主題">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張老師佈景主題</Template>
  <TotalTime>1267</TotalTime>
  <Words>1146</Words>
  <Application>Microsoft Office PowerPoint</Application>
  <PresentationFormat>如螢幕大小 (4:3)</PresentationFormat>
  <Paragraphs>144</Paragraphs>
  <Slides>29</Slides>
  <Notes>2</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29</vt:i4>
      </vt:variant>
    </vt:vector>
  </HeadingPairs>
  <TitlesOfParts>
    <vt:vector size="36" baseType="lpstr">
      <vt:lpstr>新細明體</vt:lpstr>
      <vt:lpstr>Calibri</vt:lpstr>
      <vt:lpstr>Times New Roman</vt:lpstr>
      <vt:lpstr>Verdana</vt:lpstr>
      <vt:lpstr>Wingdings</vt:lpstr>
      <vt:lpstr>張老師佈景主題</vt:lpstr>
      <vt:lpstr>Formula</vt:lpstr>
      <vt:lpstr>PowerPoint 簡報</vt:lpstr>
      <vt:lpstr>PowerPoint 簡報</vt:lpstr>
      <vt:lpstr>PowerPoint 簡報</vt:lpstr>
      <vt:lpstr>Graph Partitioning and Community Detection</vt:lpstr>
      <vt:lpstr>Graph Partitioning and Community Detection</vt:lpstr>
      <vt:lpstr>Graph Partitioning and Community Detection</vt:lpstr>
      <vt:lpstr>Graph Partitioning</vt:lpstr>
      <vt:lpstr>Graph Partitioning</vt:lpstr>
      <vt:lpstr>The Kernighan-Lin Algorithm</vt:lpstr>
      <vt:lpstr>The Kernighan-Lin Algorithm</vt:lpstr>
      <vt:lpstr>The Kernighan-Lin Algorithm</vt:lpstr>
      <vt:lpstr>The Kernighan-Lin Algorithm</vt:lpstr>
      <vt:lpstr>The Kernighan-Lin Algorithm</vt:lpstr>
      <vt:lpstr>Spectral Partitioning</vt:lpstr>
      <vt:lpstr>Spectral Partitioning</vt:lpstr>
      <vt:lpstr>Spectral Partitioning</vt:lpstr>
      <vt:lpstr>Spectral Partitioning</vt:lpstr>
      <vt:lpstr>Spectral Partitioning</vt:lpstr>
      <vt:lpstr>Spectral Partitioning</vt:lpstr>
      <vt:lpstr>Solving the constrained optimization problem</vt:lpstr>
      <vt:lpstr>Spectral Partitioning</vt:lpstr>
      <vt:lpstr>Spectral Partitioning</vt:lpstr>
      <vt:lpstr>Spectral Partitioning</vt:lpstr>
      <vt:lpstr>Relaxation of the constrained optimization problem</vt:lpstr>
      <vt:lpstr>Spectral Partitioning</vt:lpstr>
      <vt:lpstr>Spectral Partitioning</vt:lpstr>
      <vt:lpstr>Spectral Partitioning</vt:lpstr>
      <vt:lpstr>Spectral Partitioning</vt:lpstr>
      <vt:lpstr>Spectral Partitioning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T-MAC</dc:creator>
  <cp:lastModifiedBy>cschang</cp:lastModifiedBy>
  <cp:revision>125</cp:revision>
  <dcterms:created xsi:type="dcterms:W3CDTF">2010-09-13T13:31:14Z</dcterms:created>
  <dcterms:modified xsi:type="dcterms:W3CDTF">2023-10-27T07:56:27Z</dcterms:modified>
</cp:coreProperties>
</file>